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handoutMasterIdLst>
    <p:handoutMasterId r:id="rId24"/>
  </p:handoutMasterIdLst>
  <p:sldIdLst>
    <p:sldId id="359" r:id="rId2"/>
    <p:sldId id="360" r:id="rId3"/>
    <p:sldId id="361" r:id="rId4"/>
    <p:sldId id="362" r:id="rId5"/>
    <p:sldId id="367" r:id="rId6"/>
    <p:sldId id="368" r:id="rId7"/>
    <p:sldId id="369" r:id="rId8"/>
    <p:sldId id="364" r:id="rId9"/>
    <p:sldId id="370" r:id="rId10"/>
    <p:sldId id="371" r:id="rId11"/>
    <p:sldId id="372" r:id="rId12"/>
    <p:sldId id="366" r:id="rId13"/>
    <p:sldId id="373" r:id="rId14"/>
    <p:sldId id="374" r:id="rId15"/>
    <p:sldId id="375" r:id="rId16"/>
    <p:sldId id="365" r:id="rId17"/>
    <p:sldId id="376" r:id="rId18"/>
    <p:sldId id="377" r:id="rId19"/>
    <p:sldId id="378" r:id="rId20"/>
    <p:sldId id="363" r:id="rId21"/>
    <p:sldId id="305" r:id="rId22"/>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C480"/>
    <a:srgbClr val="A36A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610"/>
    <p:restoredTop sz="94682"/>
  </p:normalViewPr>
  <p:slideViewPr>
    <p:cSldViewPr snapToGrid="0" snapToObjects="1">
      <p:cViewPr varScale="1">
        <p:scale>
          <a:sx n="81" d="100"/>
          <a:sy n="81" d="100"/>
        </p:scale>
        <p:origin x="1146" y="9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t>2021/8/23</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t>‹#›</a:t>
            </a:fld>
            <a:endParaRPr kumimoji="1" lang="zh-CN" altLang="en-US"/>
          </a:p>
        </p:txBody>
      </p:sp>
    </p:spTree>
    <p:extLst>
      <p:ext uri="{BB962C8B-B14F-4D97-AF65-F5344CB8AC3E}">
        <p14:creationId xmlns:p14="http://schemas.microsoft.com/office/powerpoint/2010/main" val="397030270"/>
      </p:ext>
    </p:extLst>
  </p:cSld>
  <p:clrMap bg1="lt1" tx1="dk1" bg2="lt2" tx2="dk2" accent1="accent1" accent2="accent2" accent3="accent3" accent4="accent4" accent5="accent5" accent6="accent6" hlink="hlink" folHlink="folHlink"/>
</p:handoutMaster>
</file>

<file path=ppt/media/image1.jpg>
</file>

<file path=ppt/media/image10.tiff>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t>2021/8/23</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t>‹#›</a:t>
            </a:fld>
            <a:endParaRPr kumimoji="1" lang="zh-CN" altLang="en-US"/>
          </a:p>
        </p:txBody>
      </p:sp>
    </p:spTree>
    <p:extLst>
      <p:ext uri="{BB962C8B-B14F-4D97-AF65-F5344CB8AC3E}">
        <p14:creationId xmlns:p14="http://schemas.microsoft.com/office/powerpoint/2010/main" val="47636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a:t>
            </a:fld>
            <a:endParaRPr lang="zh-CN" altLang="en-US"/>
          </a:p>
        </p:txBody>
      </p:sp>
    </p:spTree>
    <p:extLst>
      <p:ext uri="{BB962C8B-B14F-4D97-AF65-F5344CB8AC3E}">
        <p14:creationId xmlns:p14="http://schemas.microsoft.com/office/powerpoint/2010/main" val="15667114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10</a:t>
            </a:fld>
            <a:endParaRPr lang="zh-CN" altLang="en-US"/>
          </a:p>
        </p:txBody>
      </p:sp>
    </p:spTree>
    <p:extLst>
      <p:ext uri="{BB962C8B-B14F-4D97-AF65-F5344CB8AC3E}">
        <p14:creationId xmlns:p14="http://schemas.microsoft.com/office/powerpoint/2010/main" val="2782390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11</a:t>
            </a:fld>
            <a:endParaRPr lang="zh-CN" altLang="en-US"/>
          </a:p>
        </p:txBody>
      </p:sp>
    </p:spTree>
    <p:extLst>
      <p:ext uri="{BB962C8B-B14F-4D97-AF65-F5344CB8AC3E}">
        <p14:creationId xmlns:p14="http://schemas.microsoft.com/office/powerpoint/2010/main" val="29914082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12</a:t>
            </a:fld>
            <a:endParaRPr lang="zh-CN" altLang="en-US"/>
          </a:p>
        </p:txBody>
      </p:sp>
    </p:spTree>
    <p:extLst>
      <p:ext uri="{BB962C8B-B14F-4D97-AF65-F5344CB8AC3E}">
        <p14:creationId xmlns:p14="http://schemas.microsoft.com/office/powerpoint/2010/main" val="1620515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13</a:t>
            </a:fld>
            <a:endParaRPr lang="zh-CN" altLang="en-US"/>
          </a:p>
        </p:txBody>
      </p:sp>
    </p:spTree>
    <p:extLst>
      <p:ext uri="{BB962C8B-B14F-4D97-AF65-F5344CB8AC3E}">
        <p14:creationId xmlns:p14="http://schemas.microsoft.com/office/powerpoint/2010/main" val="33616171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14</a:t>
            </a:fld>
            <a:endParaRPr lang="zh-CN" altLang="en-US"/>
          </a:p>
        </p:txBody>
      </p:sp>
    </p:spTree>
    <p:extLst>
      <p:ext uri="{BB962C8B-B14F-4D97-AF65-F5344CB8AC3E}">
        <p14:creationId xmlns:p14="http://schemas.microsoft.com/office/powerpoint/2010/main" val="12997666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15</a:t>
            </a:fld>
            <a:endParaRPr lang="zh-CN" altLang="en-US"/>
          </a:p>
        </p:txBody>
      </p:sp>
    </p:spTree>
    <p:extLst>
      <p:ext uri="{BB962C8B-B14F-4D97-AF65-F5344CB8AC3E}">
        <p14:creationId xmlns:p14="http://schemas.microsoft.com/office/powerpoint/2010/main" val="6703077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16</a:t>
            </a:fld>
            <a:endParaRPr lang="zh-CN" altLang="en-US"/>
          </a:p>
        </p:txBody>
      </p:sp>
    </p:spTree>
    <p:extLst>
      <p:ext uri="{BB962C8B-B14F-4D97-AF65-F5344CB8AC3E}">
        <p14:creationId xmlns:p14="http://schemas.microsoft.com/office/powerpoint/2010/main" val="17986698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17</a:t>
            </a:fld>
            <a:endParaRPr lang="zh-CN" altLang="en-US"/>
          </a:p>
        </p:txBody>
      </p:sp>
    </p:spTree>
    <p:extLst>
      <p:ext uri="{BB962C8B-B14F-4D97-AF65-F5344CB8AC3E}">
        <p14:creationId xmlns:p14="http://schemas.microsoft.com/office/powerpoint/2010/main" val="14647197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18</a:t>
            </a:fld>
            <a:endParaRPr lang="zh-CN" altLang="en-US"/>
          </a:p>
        </p:txBody>
      </p:sp>
    </p:spTree>
    <p:extLst>
      <p:ext uri="{BB962C8B-B14F-4D97-AF65-F5344CB8AC3E}">
        <p14:creationId xmlns:p14="http://schemas.microsoft.com/office/powerpoint/2010/main" val="7190563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19</a:t>
            </a:fld>
            <a:endParaRPr lang="zh-CN" altLang="en-US"/>
          </a:p>
        </p:txBody>
      </p:sp>
    </p:spTree>
    <p:extLst>
      <p:ext uri="{BB962C8B-B14F-4D97-AF65-F5344CB8AC3E}">
        <p14:creationId xmlns:p14="http://schemas.microsoft.com/office/powerpoint/2010/main" val="226226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2</a:t>
            </a:fld>
            <a:endParaRPr lang="zh-CN" altLang="en-US"/>
          </a:p>
        </p:txBody>
      </p:sp>
    </p:spTree>
    <p:extLst>
      <p:ext uri="{BB962C8B-B14F-4D97-AF65-F5344CB8AC3E}">
        <p14:creationId xmlns:p14="http://schemas.microsoft.com/office/powerpoint/2010/main" val="6332637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20</a:t>
            </a:fld>
            <a:endParaRPr lang="zh-CN" altLang="en-US"/>
          </a:p>
        </p:txBody>
      </p:sp>
    </p:spTree>
    <p:extLst>
      <p:ext uri="{BB962C8B-B14F-4D97-AF65-F5344CB8AC3E}">
        <p14:creationId xmlns:p14="http://schemas.microsoft.com/office/powerpoint/2010/main" val="32533599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21</a:t>
            </a:fld>
            <a:endParaRPr lang="zh-CN" altLang="en-US"/>
          </a:p>
        </p:txBody>
      </p:sp>
    </p:spTree>
    <p:extLst>
      <p:ext uri="{BB962C8B-B14F-4D97-AF65-F5344CB8AC3E}">
        <p14:creationId xmlns:p14="http://schemas.microsoft.com/office/powerpoint/2010/main" val="3885661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3</a:t>
            </a:fld>
            <a:endParaRPr lang="zh-CN" altLang="en-US"/>
          </a:p>
        </p:txBody>
      </p:sp>
    </p:spTree>
    <p:extLst>
      <p:ext uri="{BB962C8B-B14F-4D97-AF65-F5344CB8AC3E}">
        <p14:creationId xmlns:p14="http://schemas.microsoft.com/office/powerpoint/2010/main" val="1654308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4</a:t>
            </a:fld>
            <a:endParaRPr lang="zh-CN" altLang="en-US"/>
          </a:p>
        </p:txBody>
      </p:sp>
    </p:spTree>
    <p:extLst>
      <p:ext uri="{BB962C8B-B14F-4D97-AF65-F5344CB8AC3E}">
        <p14:creationId xmlns:p14="http://schemas.microsoft.com/office/powerpoint/2010/main" val="29181430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5</a:t>
            </a:fld>
            <a:endParaRPr lang="zh-CN" altLang="en-US"/>
          </a:p>
        </p:txBody>
      </p:sp>
    </p:spTree>
    <p:extLst>
      <p:ext uri="{BB962C8B-B14F-4D97-AF65-F5344CB8AC3E}">
        <p14:creationId xmlns:p14="http://schemas.microsoft.com/office/powerpoint/2010/main" val="5567512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6</a:t>
            </a:fld>
            <a:endParaRPr lang="zh-CN" altLang="en-US"/>
          </a:p>
        </p:txBody>
      </p:sp>
    </p:spTree>
    <p:extLst>
      <p:ext uri="{BB962C8B-B14F-4D97-AF65-F5344CB8AC3E}">
        <p14:creationId xmlns:p14="http://schemas.microsoft.com/office/powerpoint/2010/main" val="33514300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7</a:t>
            </a:fld>
            <a:endParaRPr lang="zh-CN" altLang="en-US"/>
          </a:p>
        </p:txBody>
      </p:sp>
    </p:spTree>
    <p:extLst>
      <p:ext uri="{BB962C8B-B14F-4D97-AF65-F5344CB8AC3E}">
        <p14:creationId xmlns:p14="http://schemas.microsoft.com/office/powerpoint/2010/main" val="363545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8</a:t>
            </a:fld>
            <a:endParaRPr lang="zh-CN" altLang="en-US"/>
          </a:p>
        </p:txBody>
      </p:sp>
    </p:spTree>
    <p:extLst>
      <p:ext uri="{BB962C8B-B14F-4D97-AF65-F5344CB8AC3E}">
        <p14:creationId xmlns:p14="http://schemas.microsoft.com/office/powerpoint/2010/main" val="9599395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9</a:t>
            </a:fld>
            <a:endParaRPr lang="zh-CN" altLang="en-US"/>
          </a:p>
        </p:txBody>
      </p:sp>
    </p:spTree>
    <p:extLst>
      <p:ext uri="{BB962C8B-B14F-4D97-AF65-F5344CB8AC3E}">
        <p14:creationId xmlns:p14="http://schemas.microsoft.com/office/powerpoint/2010/main" val="42943825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82FAD761-3A53-9748-A678-5AE9C8FDD3F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flipH="1">
            <a:off x="292651" y="252067"/>
            <a:ext cx="990823" cy="1119533"/>
          </a:xfrm>
          <a:prstGeom prst="rect">
            <a:avLst/>
          </a:prstGeom>
        </p:spPr>
      </p:pic>
    </p:spTree>
    <p:extLst>
      <p:ext uri="{BB962C8B-B14F-4D97-AF65-F5344CB8AC3E}">
        <p14:creationId xmlns:p14="http://schemas.microsoft.com/office/powerpoint/2010/main" val="81243633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91647152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422119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88168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5280256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457156"/>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60" r:id="rId4"/>
    <p:sldLayoutId id="2147483655" r:id="rId5"/>
  </p:sldLayoutIdLst>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image" Target="../media/image3.jpg"/><Relationship Id="rId7" Type="http://schemas.openxmlformats.org/officeDocument/2006/relationships/image" Target="../media/image7.tiff"/><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6.tiff"/><Relationship Id="rId5" Type="http://schemas.openxmlformats.org/officeDocument/2006/relationships/image" Target="../media/image5.tiff"/><Relationship Id="rId10" Type="http://schemas.openxmlformats.org/officeDocument/2006/relationships/image" Target="../media/image10.tiff"/><Relationship Id="rId4" Type="http://schemas.openxmlformats.org/officeDocument/2006/relationships/image" Target="../media/image4.tiff"/><Relationship Id="rId9" Type="http://schemas.openxmlformats.org/officeDocument/2006/relationships/image" Target="../media/image9.tiff"/></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1.tiff"/></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11.tiff"/></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5.tiff"/><Relationship Id="rId4" Type="http://schemas.openxmlformats.org/officeDocument/2006/relationships/image" Target="../media/image11.tiff"/></Relationships>
</file>

<file path=ppt/slides/_rels/slide20.xml.rels><?xml version="1.0" encoding="UTF-8" standalone="yes"?>
<Relationships xmlns="http://schemas.openxmlformats.org/package/2006/relationships"><Relationship Id="rId8" Type="http://schemas.openxmlformats.org/officeDocument/2006/relationships/image" Target="../media/image9.tiff"/><Relationship Id="rId3" Type="http://schemas.openxmlformats.org/officeDocument/2006/relationships/image" Target="../media/image3.jpg"/><Relationship Id="rId7" Type="http://schemas.openxmlformats.org/officeDocument/2006/relationships/image" Target="../media/image8.tiff"/><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 Id="rId9" Type="http://schemas.openxmlformats.org/officeDocument/2006/relationships/image" Target="../media/image10.tif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11.tiff"/></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1.tiff"/></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B9E0AF2-F69F-0E44-A6F8-160F661AF906}"/>
              </a:ext>
            </a:extLst>
          </p:cNvPr>
          <p:cNvPicPr>
            <a:picLocks noChangeAspect="1"/>
          </p:cNvPicPr>
          <p:nvPr/>
        </p:nvPicPr>
        <p:blipFill>
          <a:blip r:embed="rId4"/>
          <a:stretch>
            <a:fillRect/>
          </a:stretch>
        </p:blipFill>
        <p:spPr>
          <a:xfrm>
            <a:off x="4940300" y="645767"/>
            <a:ext cx="2311400" cy="901700"/>
          </a:xfrm>
          <a:prstGeom prst="rect">
            <a:avLst/>
          </a:prstGeom>
        </p:spPr>
      </p:pic>
      <p:pic>
        <p:nvPicPr>
          <p:cNvPr id="4" name="图片 3">
            <a:extLst>
              <a:ext uri="{FF2B5EF4-FFF2-40B4-BE49-F238E27FC236}">
                <a16:creationId xmlns:a16="http://schemas.microsoft.com/office/drawing/2014/main" id="{0BC9F158-F259-C848-A8A8-9EC261126812}"/>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9766852" y="645767"/>
            <a:ext cx="1610139" cy="1819299"/>
          </a:xfrm>
          <a:prstGeom prst="rect">
            <a:avLst/>
          </a:prstGeom>
        </p:spPr>
      </p:pic>
      <p:pic>
        <p:nvPicPr>
          <p:cNvPr id="5" name="图片 4">
            <a:extLst>
              <a:ext uri="{FF2B5EF4-FFF2-40B4-BE49-F238E27FC236}">
                <a16:creationId xmlns:a16="http://schemas.microsoft.com/office/drawing/2014/main" id="{D42C09BF-E1DF-AD43-B4B4-EC4F27421714}"/>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110973" y="1203963"/>
            <a:ext cx="280504" cy="2931267"/>
          </a:xfrm>
          <a:prstGeom prst="rect">
            <a:avLst/>
          </a:prstGeom>
        </p:spPr>
      </p:pic>
      <p:pic>
        <p:nvPicPr>
          <p:cNvPr id="6" name="图片 5">
            <a:extLst>
              <a:ext uri="{FF2B5EF4-FFF2-40B4-BE49-F238E27FC236}">
                <a16:creationId xmlns:a16="http://schemas.microsoft.com/office/drawing/2014/main" id="{40D14B0A-6A36-C149-965C-7E27F4AA2954}"/>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3677387" y="1203963"/>
            <a:ext cx="4128144" cy="3771450"/>
          </a:xfrm>
          <a:prstGeom prst="rect">
            <a:avLst/>
          </a:prstGeom>
        </p:spPr>
      </p:pic>
      <p:pic>
        <p:nvPicPr>
          <p:cNvPr id="7" name="图片 6">
            <a:extLst>
              <a:ext uri="{FF2B5EF4-FFF2-40B4-BE49-F238E27FC236}">
                <a16:creationId xmlns:a16="http://schemas.microsoft.com/office/drawing/2014/main" id="{54292C93-2A16-2043-B13B-C26F6BB41D38}"/>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8110330" y="2784267"/>
            <a:ext cx="2345635" cy="610842"/>
          </a:xfrm>
          <a:prstGeom prst="rect">
            <a:avLst/>
          </a:prstGeom>
        </p:spPr>
      </p:pic>
      <p:pic>
        <p:nvPicPr>
          <p:cNvPr id="8" name="图片 7">
            <a:extLst>
              <a:ext uri="{FF2B5EF4-FFF2-40B4-BE49-F238E27FC236}">
                <a16:creationId xmlns:a16="http://schemas.microsoft.com/office/drawing/2014/main" id="{4599DC16-9BC0-8143-8D5B-EE3FFA637A86}"/>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2563652" y="3760865"/>
            <a:ext cx="2227470" cy="374365"/>
          </a:xfrm>
          <a:prstGeom prst="rect">
            <a:avLst/>
          </a:prstGeom>
        </p:spPr>
      </p:pic>
      <p:pic>
        <p:nvPicPr>
          <p:cNvPr id="9" name="图片 8">
            <a:extLst>
              <a:ext uri="{FF2B5EF4-FFF2-40B4-BE49-F238E27FC236}">
                <a16:creationId xmlns:a16="http://schemas.microsoft.com/office/drawing/2014/main" id="{9B8B4F2D-D97B-964C-B580-94D0D44BAA93}"/>
              </a:ext>
            </a:extLst>
          </p:cNvPr>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7805531" y="5118190"/>
            <a:ext cx="1468189" cy="1667749"/>
          </a:xfrm>
          <a:prstGeom prst="rect">
            <a:avLst/>
          </a:prstGeom>
        </p:spPr>
      </p:pic>
    </p:spTree>
    <p:extLst>
      <p:ext uri="{BB962C8B-B14F-4D97-AF65-F5344CB8AC3E}">
        <p14:creationId xmlns:p14="http://schemas.microsoft.com/office/powerpoint/2010/main" val="20780682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历史演变</a:t>
            </a:r>
          </a:p>
        </p:txBody>
      </p:sp>
      <p:sp>
        <p:nvSpPr>
          <p:cNvPr id="3" name="文本框 2">
            <a:extLst>
              <a:ext uri="{FF2B5EF4-FFF2-40B4-BE49-F238E27FC236}">
                <a16:creationId xmlns:a16="http://schemas.microsoft.com/office/drawing/2014/main" id="{42B752D9-EF92-654C-9EF5-894A9D56D386}"/>
              </a:ext>
            </a:extLst>
          </p:cNvPr>
          <p:cNvSpPr txBox="1"/>
          <p:nvPr/>
        </p:nvSpPr>
        <p:spPr>
          <a:xfrm>
            <a:off x="1373922" y="3835400"/>
            <a:ext cx="4279899" cy="1653209"/>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重阳节是指每年的农历九月初九日，是中国民间的传统节日。</a:t>
            </a:r>
            <a:r>
              <a:rPr kumimoji="1" lang="en-US" altLang="zh-CN" sz="1400">
                <a:solidFill>
                  <a:srgbClr val="E8C480"/>
                </a:solidFill>
                <a:latin typeface="+mn-ea"/>
              </a:rPr>
              <a:t>《</a:t>
            </a:r>
            <a:r>
              <a:rPr kumimoji="1" lang="zh-CN" altLang="en-US" sz="1400">
                <a:solidFill>
                  <a:srgbClr val="E8C480"/>
                </a:solidFill>
                <a:latin typeface="+mn-ea"/>
              </a:rPr>
              <a:t>易经</a:t>
            </a:r>
            <a:r>
              <a:rPr kumimoji="1" lang="en-US" altLang="zh-CN" sz="1400">
                <a:solidFill>
                  <a:srgbClr val="E8C480"/>
                </a:solidFill>
                <a:latin typeface="+mn-ea"/>
              </a:rPr>
              <a:t>》</a:t>
            </a:r>
            <a:r>
              <a:rPr kumimoji="1" lang="zh-CN" altLang="en-US" sz="1400">
                <a:solidFill>
                  <a:srgbClr val="E8C480"/>
                </a:solidFill>
                <a:latin typeface="+mn-ea"/>
              </a:rPr>
              <a:t>中把“九”定为阳数，“九九”两阳数相重，故曰“重阳”；因日与月皆逢九，故又称为“重九”。九九归真，一元肇始，古人认为九九重阳是吉祥的日子。</a:t>
            </a:r>
            <a:endParaRPr kumimoji="1" lang="en-US" altLang="zh-CN" sz="1400">
              <a:solidFill>
                <a:srgbClr val="E8C480"/>
              </a:solidFill>
              <a:latin typeface="+mn-ea"/>
            </a:endParaRPr>
          </a:p>
        </p:txBody>
      </p:sp>
      <p:sp>
        <p:nvSpPr>
          <p:cNvPr id="4" name="文本框 3">
            <a:extLst>
              <a:ext uri="{FF2B5EF4-FFF2-40B4-BE49-F238E27FC236}">
                <a16:creationId xmlns:a16="http://schemas.microsoft.com/office/drawing/2014/main" id="{D11EB9A1-3688-514D-A368-E015A60E9F6B}"/>
              </a:ext>
            </a:extLst>
          </p:cNvPr>
          <p:cNvSpPr txBox="1"/>
          <p:nvPr/>
        </p:nvSpPr>
        <p:spPr>
          <a:xfrm>
            <a:off x="6680201" y="3835400"/>
            <a:ext cx="4279899" cy="1653209"/>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重阳节是指每年的农历九月初九日，是中国民间的传统节日。</a:t>
            </a:r>
            <a:r>
              <a:rPr kumimoji="1" lang="en-US" altLang="zh-CN" sz="1400">
                <a:solidFill>
                  <a:srgbClr val="E8C480"/>
                </a:solidFill>
                <a:latin typeface="+mn-ea"/>
              </a:rPr>
              <a:t>《</a:t>
            </a:r>
            <a:r>
              <a:rPr kumimoji="1" lang="zh-CN" altLang="en-US" sz="1400">
                <a:solidFill>
                  <a:srgbClr val="E8C480"/>
                </a:solidFill>
                <a:latin typeface="+mn-ea"/>
              </a:rPr>
              <a:t>易经</a:t>
            </a:r>
            <a:r>
              <a:rPr kumimoji="1" lang="en-US" altLang="zh-CN" sz="1400">
                <a:solidFill>
                  <a:srgbClr val="E8C480"/>
                </a:solidFill>
                <a:latin typeface="+mn-ea"/>
              </a:rPr>
              <a:t>》</a:t>
            </a:r>
            <a:r>
              <a:rPr kumimoji="1" lang="zh-CN" altLang="en-US" sz="1400">
                <a:solidFill>
                  <a:srgbClr val="E8C480"/>
                </a:solidFill>
                <a:latin typeface="+mn-ea"/>
              </a:rPr>
              <a:t>中把“九”定为阳数，“九九”两阳数相重，故曰“重阳”；因日与月皆逢九，故又称为“重九”。九九归真，一元肇始，古人认为九九重阳是吉祥的日子。</a:t>
            </a:r>
            <a:endParaRPr kumimoji="1" lang="en-US" altLang="zh-CN" sz="1400">
              <a:solidFill>
                <a:srgbClr val="E8C480"/>
              </a:solidFill>
              <a:latin typeface="+mn-ea"/>
            </a:endParaRPr>
          </a:p>
        </p:txBody>
      </p:sp>
      <p:pic>
        <p:nvPicPr>
          <p:cNvPr id="6" name="图片 5">
            <a:extLst>
              <a:ext uri="{FF2B5EF4-FFF2-40B4-BE49-F238E27FC236}">
                <a16:creationId xmlns:a16="http://schemas.microsoft.com/office/drawing/2014/main" id="{06DFA335-9D04-764B-AFEC-20E686E7EF8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854200" y="1424800"/>
            <a:ext cx="2791600" cy="2791600"/>
          </a:xfrm>
          <a:prstGeom prst="rect">
            <a:avLst/>
          </a:prstGeom>
        </p:spPr>
      </p:pic>
      <p:pic>
        <p:nvPicPr>
          <p:cNvPr id="8" name="图片 7">
            <a:extLst>
              <a:ext uri="{FF2B5EF4-FFF2-40B4-BE49-F238E27FC236}">
                <a16:creationId xmlns:a16="http://schemas.microsoft.com/office/drawing/2014/main" id="{7F2F9ACE-907D-ED44-8504-A3532B7769D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503300" y="1051700"/>
            <a:ext cx="3164700" cy="3164700"/>
          </a:xfrm>
          <a:prstGeom prst="rect">
            <a:avLst/>
          </a:prstGeom>
        </p:spPr>
      </p:pic>
    </p:spTree>
    <p:extLst>
      <p:ext uri="{BB962C8B-B14F-4D97-AF65-F5344CB8AC3E}">
        <p14:creationId xmlns:p14="http://schemas.microsoft.com/office/powerpoint/2010/main" val="494438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历史演变</a:t>
            </a:r>
          </a:p>
        </p:txBody>
      </p:sp>
      <p:sp>
        <p:nvSpPr>
          <p:cNvPr id="3" name="文本框 2">
            <a:extLst>
              <a:ext uri="{FF2B5EF4-FFF2-40B4-BE49-F238E27FC236}">
                <a16:creationId xmlns:a16="http://schemas.microsoft.com/office/drawing/2014/main" id="{B30E5882-70E1-F44B-B474-36551DD02348}"/>
              </a:ext>
            </a:extLst>
          </p:cNvPr>
          <p:cNvSpPr txBox="1"/>
          <p:nvPr/>
        </p:nvSpPr>
        <p:spPr>
          <a:xfrm>
            <a:off x="863601" y="4191000"/>
            <a:ext cx="5829300" cy="1976375"/>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重阳节的源头，可追溯到上古时期。相传重阳为元帝得道之辰。关于重阳习俗活动有现存的文字记载最早见于</a:t>
            </a:r>
            <a:r>
              <a:rPr kumimoji="1" lang="en-US" altLang="zh-CN" sz="1400">
                <a:solidFill>
                  <a:srgbClr val="E8C480"/>
                </a:solidFill>
                <a:latin typeface="+mn-ea"/>
              </a:rPr>
              <a:t>《</a:t>
            </a:r>
            <a:r>
              <a:rPr kumimoji="1" lang="zh-CN" altLang="en-US" sz="1400">
                <a:solidFill>
                  <a:srgbClr val="E8C480"/>
                </a:solidFill>
                <a:latin typeface="+mn-ea"/>
              </a:rPr>
              <a:t>吕氏春秋</a:t>
            </a:r>
            <a:r>
              <a:rPr kumimoji="1" lang="en-US" altLang="zh-CN" sz="1400">
                <a:solidFill>
                  <a:srgbClr val="E8C480"/>
                </a:solidFill>
                <a:latin typeface="+mn-ea"/>
              </a:rPr>
              <a:t>·</a:t>
            </a:r>
            <a:r>
              <a:rPr kumimoji="1" lang="zh-CN" altLang="en-US" sz="1400">
                <a:solidFill>
                  <a:srgbClr val="E8C480"/>
                </a:solidFill>
                <a:latin typeface="+mn-ea"/>
              </a:rPr>
              <a:t>季秋纪</a:t>
            </a:r>
            <a:r>
              <a:rPr kumimoji="1" lang="en-US" altLang="zh-CN" sz="1400">
                <a:solidFill>
                  <a:srgbClr val="E8C480"/>
                </a:solidFill>
                <a:latin typeface="+mn-ea"/>
              </a:rPr>
              <a:t>》</a:t>
            </a:r>
            <a:r>
              <a:rPr kumimoji="1" lang="zh-CN" altLang="en-US" sz="1400">
                <a:solidFill>
                  <a:srgbClr val="E8C480"/>
                </a:solidFill>
                <a:latin typeface="+mn-ea"/>
              </a:rPr>
              <a:t>：“（九月）命家宰，农事备收，举五种之要。藏帝籍之收于神仓，祗敬必饬。是日也，大飨帝，尝牺牲，告备于天子。”可见当时已有在九月农作物秋收之时祭天帝、祭祖，以谢天帝、祖先恩德的活动。这是远古时期，重阳节作为一种祭祀活动而存在的原始形式。</a:t>
            </a:r>
          </a:p>
        </p:txBody>
      </p:sp>
      <p:sp>
        <p:nvSpPr>
          <p:cNvPr id="4" name="文本框 3">
            <a:extLst>
              <a:ext uri="{FF2B5EF4-FFF2-40B4-BE49-F238E27FC236}">
                <a16:creationId xmlns:a16="http://schemas.microsoft.com/office/drawing/2014/main" id="{6B3CE630-36B8-7A41-826F-9EC9C0161108}"/>
              </a:ext>
            </a:extLst>
          </p:cNvPr>
          <p:cNvSpPr txBox="1"/>
          <p:nvPr/>
        </p:nvSpPr>
        <p:spPr>
          <a:xfrm>
            <a:off x="5549901" y="1492490"/>
            <a:ext cx="5829300" cy="1976375"/>
          </a:xfrm>
          <a:prstGeom prst="rect">
            <a:avLst/>
          </a:prstGeom>
          <a:noFill/>
        </p:spPr>
        <p:txBody>
          <a:bodyPr wrap="square" rtlCol="0">
            <a:spAutoFit/>
          </a:bodyPr>
          <a:lstStyle/>
          <a:p>
            <a:pPr>
              <a:lnSpc>
                <a:spcPct val="150000"/>
              </a:lnSpc>
            </a:pPr>
            <a:r>
              <a:rPr kumimoji="1" lang="en-US" altLang="zh-CN" sz="1400">
                <a:solidFill>
                  <a:srgbClr val="E8C480"/>
                </a:solidFill>
                <a:latin typeface="+mn-ea"/>
              </a:rPr>
              <a:t>《</a:t>
            </a:r>
            <a:r>
              <a:rPr kumimoji="1" lang="zh-CN" altLang="en-US" sz="1400">
                <a:solidFill>
                  <a:srgbClr val="E8C480"/>
                </a:solidFill>
                <a:latin typeface="+mn-ea"/>
              </a:rPr>
              <a:t>西京杂记</a:t>
            </a:r>
            <a:r>
              <a:rPr kumimoji="1" lang="en-US" altLang="zh-CN" sz="1400">
                <a:solidFill>
                  <a:srgbClr val="E8C480"/>
                </a:solidFill>
                <a:latin typeface="+mn-ea"/>
              </a:rPr>
              <a:t>》</a:t>
            </a:r>
            <a:r>
              <a:rPr kumimoji="1" lang="zh-CN" altLang="en-US" sz="1400">
                <a:solidFill>
                  <a:srgbClr val="E8C480"/>
                </a:solidFill>
                <a:latin typeface="+mn-ea"/>
              </a:rPr>
              <a:t>中记西汉时的宫人贾佩兰称：“九月九日，佩茱萸，食蓬饵，饮菊花酒，云令人长寿。”相传自此时起，有了重阳节求寿之俗。据说这是受古代巫师（后为道士）追求长生，采集药物服用的影响。同时还有大型饮宴活动，是由先秦时庆丰收的宴会发展来的。</a:t>
            </a:r>
            <a:r>
              <a:rPr kumimoji="1" lang="en-US" altLang="zh-CN" sz="1400">
                <a:solidFill>
                  <a:srgbClr val="E8C480"/>
                </a:solidFill>
                <a:latin typeface="+mn-ea"/>
              </a:rPr>
              <a:t>《</a:t>
            </a:r>
            <a:r>
              <a:rPr kumimoji="1" lang="zh-CN" altLang="en-US" sz="1400">
                <a:solidFill>
                  <a:srgbClr val="E8C480"/>
                </a:solidFill>
                <a:latin typeface="+mn-ea"/>
              </a:rPr>
              <a:t>荆楚岁时记</a:t>
            </a:r>
            <a:r>
              <a:rPr kumimoji="1" lang="en-US" altLang="zh-CN" sz="1400">
                <a:solidFill>
                  <a:srgbClr val="E8C480"/>
                </a:solidFill>
                <a:latin typeface="+mn-ea"/>
              </a:rPr>
              <a:t>》</a:t>
            </a:r>
            <a:r>
              <a:rPr kumimoji="1" lang="zh-CN" altLang="en-US" sz="1400">
                <a:solidFill>
                  <a:srgbClr val="E8C480"/>
                </a:solidFill>
                <a:latin typeface="+mn-ea"/>
              </a:rPr>
              <a:t>云：“九月九日，四民并籍野宴”。求长寿及饮宴，构成了重阳节的基本内容。</a:t>
            </a:r>
          </a:p>
        </p:txBody>
      </p:sp>
      <p:pic>
        <p:nvPicPr>
          <p:cNvPr id="6" name="图片 5">
            <a:extLst>
              <a:ext uri="{FF2B5EF4-FFF2-40B4-BE49-F238E27FC236}">
                <a16:creationId xmlns:a16="http://schemas.microsoft.com/office/drawing/2014/main" id="{B2F0E601-8538-8F47-9B1E-DFD0B32131D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516563" y="973554"/>
            <a:ext cx="3443873" cy="3443873"/>
          </a:xfrm>
          <a:prstGeom prst="rect">
            <a:avLst/>
          </a:prstGeom>
        </p:spPr>
      </p:pic>
      <p:pic>
        <p:nvPicPr>
          <p:cNvPr id="8" name="图片 7">
            <a:extLst>
              <a:ext uri="{FF2B5EF4-FFF2-40B4-BE49-F238E27FC236}">
                <a16:creationId xmlns:a16="http://schemas.microsoft.com/office/drawing/2014/main" id="{78F81FD1-BA4C-4A4C-8D08-3CBA9AFA4D3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469922" y="3313448"/>
            <a:ext cx="3325078" cy="3325078"/>
          </a:xfrm>
          <a:prstGeom prst="rect">
            <a:avLst/>
          </a:prstGeom>
        </p:spPr>
      </p:pic>
    </p:spTree>
    <p:extLst>
      <p:ext uri="{BB962C8B-B14F-4D97-AF65-F5344CB8AC3E}">
        <p14:creationId xmlns:p14="http://schemas.microsoft.com/office/powerpoint/2010/main" val="3564204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B62292F-2A6F-6E4D-A0CC-D44BF967D85A}"/>
              </a:ext>
            </a:extLst>
          </p:cNvPr>
          <p:cNvSpPr txBox="1"/>
          <p:nvPr/>
        </p:nvSpPr>
        <p:spPr>
          <a:xfrm>
            <a:off x="5168346" y="2279374"/>
            <a:ext cx="4028661" cy="1107996"/>
          </a:xfrm>
          <a:prstGeom prst="rect">
            <a:avLst/>
          </a:prstGeom>
          <a:noFill/>
        </p:spPr>
        <p:txBody>
          <a:bodyPr wrap="square" rtlCol="0">
            <a:spAutoFit/>
          </a:bodyPr>
          <a:lstStyle/>
          <a:p>
            <a:pPr algn="dist"/>
            <a:r>
              <a:rPr kumimoji="1" lang="zh-CN" altLang="en-US" sz="66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民间习俗</a:t>
            </a:r>
          </a:p>
        </p:txBody>
      </p:sp>
      <p:sp>
        <p:nvSpPr>
          <p:cNvPr id="3" name="文本框 2">
            <a:extLst>
              <a:ext uri="{FF2B5EF4-FFF2-40B4-BE49-F238E27FC236}">
                <a16:creationId xmlns:a16="http://schemas.microsoft.com/office/drawing/2014/main" id="{DA803915-F68E-DD4A-A42C-0C88BE3A6C76}"/>
              </a:ext>
            </a:extLst>
          </p:cNvPr>
          <p:cNvSpPr txBox="1"/>
          <p:nvPr/>
        </p:nvSpPr>
        <p:spPr>
          <a:xfrm>
            <a:off x="2902228" y="2539230"/>
            <a:ext cx="1415772" cy="584775"/>
          </a:xfrm>
          <a:prstGeom prst="rect">
            <a:avLst/>
          </a:prstGeom>
          <a:noFill/>
        </p:spPr>
        <p:txBody>
          <a:bodyPr wrap="none" rtlCol="0">
            <a:spAutoFit/>
          </a:bodyPr>
          <a:lstStyle/>
          <a:p>
            <a:r>
              <a:rPr kumimoji="1" lang="zh-CN" altLang="en-US" sz="3200">
                <a:gradFill>
                  <a:gsLst>
                    <a:gs pos="100000">
                      <a:srgbClr val="A36A2D"/>
                    </a:gs>
                    <a:gs pos="0">
                      <a:srgbClr val="E8C480"/>
                    </a:gs>
                  </a:gsLst>
                  <a:lin ang="2700000" scaled="1"/>
                </a:gradFill>
              </a:rPr>
              <a:t>第三章</a:t>
            </a:r>
          </a:p>
        </p:txBody>
      </p:sp>
      <p:sp>
        <p:nvSpPr>
          <p:cNvPr id="4" name="文本框 3">
            <a:extLst>
              <a:ext uri="{FF2B5EF4-FFF2-40B4-BE49-F238E27FC236}">
                <a16:creationId xmlns:a16="http://schemas.microsoft.com/office/drawing/2014/main" id="{5432B70E-54D8-1348-96F3-931BB6A9CE17}"/>
              </a:ext>
            </a:extLst>
          </p:cNvPr>
          <p:cNvSpPr txBox="1"/>
          <p:nvPr/>
        </p:nvSpPr>
        <p:spPr>
          <a:xfrm>
            <a:off x="2902228" y="3069317"/>
            <a:ext cx="1415772" cy="318053"/>
          </a:xfrm>
          <a:prstGeom prst="rect">
            <a:avLst/>
          </a:prstGeom>
          <a:noFill/>
        </p:spPr>
        <p:txBody>
          <a:bodyPr wrap="square" rtlCol="0">
            <a:spAutoFit/>
          </a:bodyPr>
          <a:lstStyle/>
          <a:p>
            <a:pPr algn="dist"/>
            <a:r>
              <a:rPr kumimoji="1" lang="en-US" altLang="zh-CN" sz="1400">
                <a:gradFill>
                  <a:gsLst>
                    <a:gs pos="100000">
                      <a:srgbClr val="A36A2D"/>
                    </a:gs>
                    <a:gs pos="0">
                      <a:srgbClr val="E8C480"/>
                    </a:gs>
                  </a:gsLst>
                  <a:lin ang="2700000" scaled="1"/>
                </a:gradFill>
                <a:latin typeface="+mj-lt"/>
              </a:rPr>
              <a:t>PART</a:t>
            </a:r>
            <a:r>
              <a:rPr kumimoji="1" lang="zh-CN" altLang="en-US" sz="1400">
                <a:gradFill>
                  <a:gsLst>
                    <a:gs pos="100000">
                      <a:srgbClr val="A36A2D"/>
                    </a:gs>
                    <a:gs pos="0">
                      <a:srgbClr val="E8C480"/>
                    </a:gs>
                  </a:gsLst>
                  <a:lin ang="2700000" scaled="1"/>
                </a:gradFill>
                <a:latin typeface="+mj-lt"/>
              </a:rPr>
              <a:t> </a:t>
            </a:r>
            <a:r>
              <a:rPr kumimoji="1" lang="en-US" altLang="zh-CN" sz="1400">
                <a:gradFill>
                  <a:gsLst>
                    <a:gs pos="100000">
                      <a:srgbClr val="A36A2D"/>
                    </a:gs>
                    <a:gs pos="0">
                      <a:srgbClr val="E8C480"/>
                    </a:gs>
                  </a:gsLst>
                  <a:lin ang="2700000" scaled="1"/>
                </a:gradFill>
                <a:latin typeface="+mj-lt"/>
              </a:rPr>
              <a:t>03</a:t>
            </a:r>
            <a:endParaRPr kumimoji="1" lang="zh-CN" altLang="en-US" sz="1400">
              <a:gradFill>
                <a:gsLst>
                  <a:gs pos="100000">
                    <a:srgbClr val="A36A2D"/>
                  </a:gs>
                  <a:gs pos="0">
                    <a:srgbClr val="E8C480"/>
                  </a:gs>
                </a:gsLst>
                <a:lin ang="2700000" scaled="1"/>
              </a:gradFill>
              <a:latin typeface="+mj-lt"/>
            </a:endParaRPr>
          </a:p>
        </p:txBody>
      </p:sp>
      <p:pic>
        <p:nvPicPr>
          <p:cNvPr id="5" name="图片 4">
            <a:extLst>
              <a:ext uri="{FF2B5EF4-FFF2-40B4-BE49-F238E27FC236}">
                <a16:creationId xmlns:a16="http://schemas.microsoft.com/office/drawing/2014/main" id="{AA4567D0-40BD-2E44-A47D-B9A1AF31D1A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276522" y="2605314"/>
            <a:ext cx="516283" cy="723861"/>
          </a:xfrm>
          <a:prstGeom prst="rect">
            <a:avLst/>
          </a:prstGeom>
        </p:spPr>
      </p:pic>
      <p:sp>
        <p:nvSpPr>
          <p:cNvPr id="6" name="文本框 5">
            <a:extLst>
              <a:ext uri="{FF2B5EF4-FFF2-40B4-BE49-F238E27FC236}">
                <a16:creationId xmlns:a16="http://schemas.microsoft.com/office/drawing/2014/main" id="{F5ACB1A4-8DC7-F24F-9FB8-ABCDDBB28D72}"/>
              </a:ext>
            </a:extLst>
          </p:cNvPr>
          <p:cNvSpPr txBox="1"/>
          <p:nvPr/>
        </p:nvSpPr>
        <p:spPr>
          <a:xfrm>
            <a:off x="9316278" y="2662444"/>
            <a:ext cx="400110" cy="503531"/>
          </a:xfrm>
          <a:prstGeom prst="rect">
            <a:avLst/>
          </a:prstGeom>
          <a:noFill/>
        </p:spPr>
        <p:txBody>
          <a:bodyPr vert="eaVert" wrap="square" rtlCol="0">
            <a:spAutoFit/>
          </a:bodyPr>
          <a:lstStyle/>
          <a:p>
            <a:pPr algn="dist"/>
            <a:r>
              <a:rPr kumimoji="1" lang="zh-CN" altLang="en-US" sz="1400">
                <a:solidFill>
                  <a:schemeClr val="bg1"/>
                </a:solidFill>
              </a:rPr>
              <a:t>重阳</a:t>
            </a:r>
          </a:p>
        </p:txBody>
      </p:sp>
    </p:spTree>
    <p:extLst>
      <p:ext uri="{BB962C8B-B14F-4D97-AF65-F5344CB8AC3E}">
        <p14:creationId xmlns:p14="http://schemas.microsoft.com/office/powerpoint/2010/main" val="917072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par>
                                <p:cTn id="14" presetID="9"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民间习俗</a:t>
            </a:r>
          </a:p>
        </p:txBody>
      </p:sp>
      <p:sp>
        <p:nvSpPr>
          <p:cNvPr id="3" name="文本框 2">
            <a:extLst>
              <a:ext uri="{FF2B5EF4-FFF2-40B4-BE49-F238E27FC236}">
                <a16:creationId xmlns:a16="http://schemas.microsoft.com/office/drawing/2014/main" id="{80F78CD9-7C70-E040-B6D3-AC600C01AECA}"/>
              </a:ext>
            </a:extLst>
          </p:cNvPr>
          <p:cNvSpPr txBox="1"/>
          <p:nvPr/>
        </p:nvSpPr>
        <p:spPr>
          <a:xfrm>
            <a:off x="1704122" y="2293079"/>
            <a:ext cx="9205178" cy="1006879"/>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重阳节的原型之一是古代的祭祀大火的仪式。</a:t>
            </a:r>
            <a:r>
              <a:rPr kumimoji="1" lang="en-US" altLang="zh-CN" sz="1400">
                <a:solidFill>
                  <a:srgbClr val="E8C480"/>
                </a:solidFill>
                <a:latin typeface="+mn-ea"/>
              </a:rPr>
              <a:t>《</a:t>
            </a:r>
            <a:r>
              <a:rPr kumimoji="1" lang="zh-CN" altLang="en-US" sz="1400">
                <a:solidFill>
                  <a:srgbClr val="E8C480"/>
                </a:solidFill>
                <a:latin typeface="+mn-ea"/>
              </a:rPr>
              <a:t>夏小正</a:t>
            </a:r>
            <a:r>
              <a:rPr kumimoji="1" lang="en-US" altLang="zh-CN" sz="1400">
                <a:solidFill>
                  <a:srgbClr val="E8C480"/>
                </a:solidFill>
                <a:latin typeface="+mn-ea"/>
              </a:rPr>
              <a:t>》</a:t>
            </a:r>
            <a:r>
              <a:rPr kumimoji="1" lang="zh-CN" altLang="en-US" sz="1400">
                <a:solidFill>
                  <a:srgbClr val="E8C480"/>
                </a:solidFill>
                <a:latin typeface="+mn-ea"/>
              </a:rPr>
              <a:t>称“九月内火”，“大火”星的退隐，不仅使一向以大火星为季节生产与季节生活标识的古人失去了时间的坐标，同时使将大火奉若神明的古人产生莫名的恐惧，火神的休眠意味着漫漫长冬的到来，因此，在“内火”时节，一如其出现时要有迎火仪式那样，人们要举行相应的送行祭仪。</a:t>
            </a:r>
          </a:p>
        </p:txBody>
      </p:sp>
      <p:pic>
        <p:nvPicPr>
          <p:cNvPr id="5" name="图片 4">
            <a:extLst>
              <a:ext uri="{FF2B5EF4-FFF2-40B4-BE49-F238E27FC236}">
                <a16:creationId xmlns:a16="http://schemas.microsoft.com/office/drawing/2014/main" id="{5B0D5941-1187-774E-A3D3-77778900D22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59151" y="3730388"/>
            <a:ext cx="5327650" cy="2636035"/>
          </a:xfrm>
          <a:prstGeom prst="rect">
            <a:avLst/>
          </a:prstGeom>
        </p:spPr>
      </p:pic>
      <p:sp>
        <p:nvSpPr>
          <p:cNvPr id="6" name="文本框 5">
            <a:extLst>
              <a:ext uri="{FF2B5EF4-FFF2-40B4-BE49-F238E27FC236}">
                <a16:creationId xmlns:a16="http://schemas.microsoft.com/office/drawing/2014/main" id="{3649E766-F2C0-AF45-997D-F75AF2E95BA9}"/>
              </a:ext>
            </a:extLst>
          </p:cNvPr>
          <p:cNvSpPr txBox="1"/>
          <p:nvPr/>
        </p:nvSpPr>
        <p:spPr>
          <a:xfrm>
            <a:off x="3987800" y="1570261"/>
            <a:ext cx="4288353" cy="584775"/>
          </a:xfrm>
          <a:prstGeom prst="rect">
            <a:avLst/>
          </a:prstGeom>
          <a:noFill/>
        </p:spPr>
        <p:txBody>
          <a:bodyPr wrap="none" rtlCol="0">
            <a:spAutoFit/>
          </a:bodyPr>
          <a:lstStyle/>
          <a:p>
            <a:r>
              <a:rPr kumimoji="1" lang="zh-CN" altLang="en-US" sz="3200">
                <a:solidFill>
                  <a:srgbClr val="E8C480"/>
                </a:solidFill>
                <a:latin typeface="+mj-ea"/>
                <a:ea typeface="+mj-ea"/>
              </a:rPr>
              <a:t>古代的祭祀大火星仪式</a:t>
            </a:r>
          </a:p>
        </p:txBody>
      </p:sp>
    </p:spTree>
    <p:extLst>
      <p:ext uri="{BB962C8B-B14F-4D97-AF65-F5344CB8AC3E}">
        <p14:creationId xmlns:p14="http://schemas.microsoft.com/office/powerpoint/2010/main" val="578084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民间习俗</a:t>
            </a:r>
          </a:p>
        </p:txBody>
      </p:sp>
      <p:sp>
        <p:nvSpPr>
          <p:cNvPr id="3" name="文本框 2">
            <a:extLst>
              <a:ext uri="{FF2B5EF4-FFF2-40B4-BE49-F238E27FC236}">
                <a16:creationId xmlns:a16="http://schemas.microsoft.com/office/drawing/2014/main" id="{F1A46654-60C1-C649-8763-1FD390F0EF73}"/>
              </a:ext>
            </a:extLst>
          </p:cNvPr>
          <p:cNvSpPr txBox="1"/>
          <p:nvPr/>
        </p:nvSpPr>
        <p:spPr>
          <a:xfrm>
            <a:off x="863601" y="1943100"/>
            <a:ext cx="5829300" cy="1330044"/>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古人纪元通用干支，按十二地支顺序推算，正月建寅，第九个月为戌月，戌为火库，戌月火入库。戌在位西北方处</a:t>
            </a:r>
            <a:r>
              <a:rPr kumimoji="1" lang="en-US" altLang="zh-CN" sz="1400">
                <a:solidFill>
                  <a:srgbClr val="E8C480"/>
                </a:solidFill>
                <a:latin typeface="+mn-ea"/>
              </a:rPr>
              <a:t>《</a:t>
            </a:r>
            <a:r>
              <a:rPr kumimoji="1" lang="zh-CN" altLang="en-US" sz="1400">
                <a:solidFill>
                  <a:srgbClr val="E8C480"/>
                </a:solidFill>
                <a:latin typeface="+mn-ea"/>
              </a:rPr>
              <a:t>洛书</a:t>
            </a:r>
            <a:r>
              <a:rPr kumimoji="1" lang="en-US" altLang="zh-CN" sz="1400">
                <a:solidFill>
                  <a:srgbClr val="E8C480"/>
                </a:solidFill>
                <a:latin typeface="+mn-ea"/>
              </a:rPr>
              <a:t>》</a:t>
            </a:r>
            <a:r>
              <a:rPr kumimoji="1" lang="zh-CN" altLang="en-US" sz="1400">
                <a:solidFill>
                  <a:srgbClr val="E8C480"/>
                </a:solidFill>
                <a:latin typeface="+mn-ea"/>
              </a:rPr>
              <a:t>乾卦之内。季秋戌月“大火”（心宿二）随苍龙群星前面的几个星宿在西偏北方位隐退潜入于地面。用九，见群龙无首，吉。</a:t>
            </a:r>
          </a:p>
        </p:txBody>
      </p:sp>
      <p:sp>
        <p:nvSpPr>
          <p:cNvPr id="4" name="文本框 3">
            <a:extLst>
              <a:ext uri="{FF2B5EF4-FFF2-40B4-BE49-F238E27FC236}">
                <a16:creationId xmlns:a16="http://schemas.microsoft.com/office/drawing/2014/main" id="{73591865-CB40-214D-933C-1364083D71DC}"/>
              </a:ext>
            </a:extLst>
          </p:cNvPr>
          <p:cNvSpPr txBox="1"/>
          <p:nvPr/>
        </p:nvSpPr>
        <p:spPr>
          <a:xfrm>
            <a:off x="863601" y="4242690"/>
            <a:ext cx="5829300" cy="1653209"/>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汉刘歆</a:t>
            </a:r>
            <a:r>
              <a:rPr kumimoji="1" lang="en-US" altLang="zh-CN" sz="1400">
                <a:solidFill>
                  <a:srgbClr val="E8C480"/>
                </a:solidFill>
                <a:latin typeface="+mn-ea"/>
              </a:rPr>
              <a:t>《</a:t>
            </a:r>
            <a:r>
              <a:rPr kumimoji="1" lang="zh-CN" altLang="en-US" sz="1400">
                <a:solidFill>
                  <a:srgbClr val="E8C480"/>
                </a:solidFill>
                <a:latin typeface="+mn-ea"/>
              </a:rPr>
              <a:t>西京杂记</a:t>
            </a:r>
            <a:r>
              <a:rPr kumimoji="1" lang="en-US" altLang="zh-CN" sz="1400">
                <a:solidFill>
                  <a:srgbClr val="E8C480"/>
                </a:solidFill>
                <a:latin typeface="+mn-ea"/>
              </a:rPr>
              <a:t>》</a:t>
            </a:r>
            <a:r>
              <a:rPr kumimoji="1" lang="zh-CN" altLang="en-US" sz="1400">
                <a:solidFill>
                  <a:srgbClr val="E8C480"/>
                </a:solidFill>
                <a:latin typeface="+mn-ea"/>
              </a:rPr>
              <a:t>称：“三月上巳，九月重阳，使女游戏，就此祓禊登高。”上巳与重阳的对应，是以“大火”出没为依据。这也是重阳节相关仪式、信仰的民间表现。随着社会的发展，人们对季节有了新的认识，九月祭火星的仪式逐步衰落。古代的祭仪情形可以从江南部分地区的重阳祭灶（家居的火神）习俗中寻找到一些古俗遗痕。</a:t>
            </a:r>
          </a:p>
        </p:txBody>
      </p:sp>
      <p:pic>
        <p:nvPicPr>
          <p:cNvPr id="6" name="图片 5">
            <a:extLst>
              <a:ext uri="{FF2B5EF4-FFF2-40B4-BE49-F238E27FC236}">
                <a16:creationId xmlns:a16="http://schemas.microsoft.com/office/drawing/2014/main" id="{BA48ADDB-7AF4-BA40-8D09-51402B29777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05649" y="622300"/>
            <a:ext cx="4432192" cy="6032500"/>
          </a:xfrm>
          <a:prstGeom prst="rect">
            <a:avLst/>
          </a:prstGeom>
        </p:spPr>
      </p:pic>
    </p:spTree>
    <p:extLst>
      <p:ext uri="{BB962C8B-B14F-4D97-AF65-F5344CB8AC3E}">
        <p14:creationId xmlns:p14="http://schemas.microsoft.com/office/powerpoint/2010/main" val="84215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民间习俗</a:t>
            </a:r>
          </a:p>
        </p:txBody>
      </p:sp>
      <p:sp>
        <p:nvSpPr>
          <p:cNvPr id="3" name="文本框 2">
            <a:extLst>
              <a:ext uri="{FF2B5EF4-FFF2-40B4-BE49-F238E27FC236}">
                <a16:creationId xmlns:a16="http://schemas.microsoft.com/office/drawing/2014/main" id="{C4ECF259-059C-E04A-956C-A6105A3CCFF4}"/>
              </a:ext>
            </a:extLst>
          </p:cNvPr>
          <p:cNvSpPr txBox="1"/>
          <p:nvPr/>
        </p:nvSpPr>
        <p:spPr>
          <a:xfrm>
            <a:off x="1168400" y="4483100"/>
            <a:ext cx="10109199" cy="1653209"/>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古老传统节日的起源与上古原始信仰、祭祀文化及天象、历法等人文与自然文化内容有关，蕴含着祗敬感德、礼乐文明的深邃文化内涵。重阳节有着久远的历史源头。古时南北各地风俗各异，先秦时期，各地习俗尚未融合流传，重阳节习俗活动鲜见于文字记载。现存有关重阳节俗的文字记载，最早见于</a:t>
            </a:r>
            <a:r>
              <a:rPr kumimoji="1" lang="en-US" altLang="zh-CN" sz="1400">
                <a:solidFill>
                  <a:srgbClr val="E8C480"/>
                </a:solidFill>
                <a:latin typeface="+mn-ea"/>
              </a:rPr>
              <a:t>《</a:t>
            </a:r>
            <a:r>
              <a:rPr kumimoji="1" lang="zh-CN" altLang="en-US" sz="1400">
                <a:solidFill>
                  <a:srgbClr val="E8C480"/>
                </a:solidFill>
                <a:latin typeface="+mn-ea"/>
              </a:rPr>
              <a:t>吕氏春秋</a:t>
            </a:r>
            <a:r>
              <a:rPr kumimoji="1" lang="en-US" altLang="zh-CN" sz="1400">
                <a:solidFill>
                  <a:srgbClr val="E8C480"/>
                </a:solidFill>
                <a:latin typeface="+mn-ea"/>
              </a:rPr>
              <a:t>》</a:t>
            </a:r>
            <a:r>
              <a:rPr kumimoji="1" lang="zh-CN" altLang="en-US" sz="1400">
                <a:solidFill>
                  <a:srgbClr val="E8C480"/>
                </a:solidFill>
                <a:latin typeface="+mn-ea"/>
              </a:rPr>
              <a:t>之</a:t>
            </a:r>
            <a:r>
              <a:rPr kumimoji="1" lang="en-US" altLang="zh-CN" sz="1400">
                <a:solidFill>
                  <a:srgbClr val="E8C480"/>
                </a:solidFill>
                <a:latin typeface="+mn-ea"/>
              </a:rPr>
              <a:t>《</a:t>
            </a:r>
            <a:r>
              <a:rPr kumimoji="1" lang="zh-CN" altLang="en-US" sz="1400">
                <a:solidFill>
                  <a:srgbClr val="E8C480"/>
                </a:solidFill>
                <a:latin typeface="+mn-ea"/>
              </a:rPr>
              <a:t>季秋纪</a:t>
            </a:r>
            <a:r>
              <a:rPr kumimoji="1" lang="en-US" altLang="zh-CN" sz="1400">
                <a:solidFill>
                  <a:srgbClr val="E8C480"/>
                </a:solidFill>
                <a:latin typeface="+mn-ea"/>
              </a:rPr>
              <a:t>》</a:t>
            </a:r>
            <a:r>
              <a:rPr kumimoji="1" lang="zh-CN" altLang="en-US" sz="1400">
                <a:solidFill>
                  <a:srgbClr val="E8C480"/>
                </a:solidFill>
                <a:latin typeface="+mn-ea"/>
              </a:rPr>
              <a:t>，有载古人在九月丰收祭飨天帝、祭祖的活动。“重阳节”之名称记载，始见于三国时代；至魏晋时，节日气氛渐浓，有了赏菊、饮酒的习俗，倍受文人墨客吟咏；到了唐代被列为国家认定的节日。重阳节在历史延续过程中杂糅了多种民俗为一体，随着时代的发展，重阳节的文化内涵不断延展丰富。</a:t>
            </a:r>
          </a:p>
        </p:txBody>
      </p:sp>
      <p:pic>
        <p:nvPicPr>
          <p:cNvPr id="5" name="图片 4">
            <a:extLst>
              <a:ext uri="{FF2B5EF4-FFF2-40B4-BE49-F238E27FC236}">
                <a16:creationId xmlns:a16="http://schemas.microsoft.com/office/drawing/2014/main" id="{15D65D78-F460-2C4A-A07C-451FCCB7793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131050" y="973554"/>
            <a:ext cx="3981450" cy="3668131"/>
          </a:xfrm>
          <a:prstGeom prst="rect">
            <a:avLst/>
          </a:prstGeom>
        </p:spPr>
      </p:pic>
      <p:sp>
        <p:nvSpPr>
          <p:cNvPr id="6" name="文本框 5">
            <a:extLst>
              <a:ext uri="{FF2B5EF4-FFF2-40B4-BE49-F238E27FC236}">
                <a16:creationId xmlns:a16="http://schemas.microsoft.com/office/drawing/2014/main" id="{29FF02F4-6A89-0E45-9D8C-B4B1116881BD}"/>
              </a:ext>
            </a:extLst>
          </p:cNvPr>
          <p:cNvSpPr txBox="1"/>
          <p:nvPr/>
        </p:nvSpPr>
        <p:spPr>
          <a:xfrm>
            <a:off x="1168400" y="2247900"/>
            <a:ext cx="5054600" cy="1699568"/>
          </a:xfrm>
          <a:prstGeom prst="rect">
            <a:avLst/>
          </a:prstGeom>
          <a:noFill/>
        </p:spPr>
        <p:txBody>
          <a:bodyPr wrap="square" rtlCol="0">
            <a:spAutoFit/>
          </a:bodyPr>
          <a:lstStyle/>
          <a:p>
            <a:pPr>
              <a:lnSpc>
                <a:spcPct val="150000"/>
              </a:lnSpc>
            </a:pPr>
            <a:r>
              <a:rPr kumimoji="1" lang="zh-CN" altLang="en-US">
                <a:solidFill>
                  <a:srgbClr val="E8C480"/>
                </a:solidFill>
                <a:latin typeface="+mn-ea"/>
              </a:rPr>
              <a:t>三国时魏文帝曹丕</a:t>
            </a:r>
            <a:r>
              <a:rPr kumimoji="1" lang="en-US" altLang="zh-CN">
                <a:solidFill>
                  <a:srgbClr val="E8C480"/>
                </a:solidFill>
                <a:latin typeface="+mn-ea"/>
              </a:rPr>
              <a:t>《</a:t>
            </a:r>
            <a:r>
              <a:rPr kumimoji="1" lang="zh-CN" altLang="en-US">
                <a:solidFill>
                  <a:srgbClr val="E8C480"/>
                </a:solidFill>
                <a:latin typeface="+mn-ea"/>
              </a:rPr>
              <a:t>九日与钟繇书</a:t>
            </a:r>
            <a:r>
              <a:rPr kumimoji="1" lang="en-US" altLang="zh-CN">
                <a:solidFill>
                  <a:srgbClr val="E8C480"/>
                </a:solidFill>
                <a:latin typeface="+mn-ea"/>
              </a:rPr>
              <a:t>》</a:t>
            </a:r>
            <a:r>
              <a:rPr kumimoji="1" lang="zh-CN" altLang="en-US">
                <a:solidFill>
                  <a:srgbClr val="E8C480"/>
                </a:solidFill>
                <a:latin typeface="+mn-ea"/>
              </a:rPr>
              <a:t>中曾这样描述当时的重阳节：“岁往月来，忽复九月九日。九为阳数，而日月并应，俗嘉其名，以为宜于长久，故以享宴高会。</a:t>
            </a:r>
          </a:p>
        </p:txBody>
      </p:sp>
    </p:spTree>
    <p:extLst>
      <p:ext uri="{BB962C8B-B14F-4D97-AF65-F5344CB8AC3E}">
        <p14:creationId xmlns:p14="http://schemas.microsoft.com/office/powerpoint/2010/main" val="542353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B62292F-2A6F-6E4D-A0CC-D44BF967D85A}"/>
              </a:ext>
            </a:extLst>
          </p:cNvPr>
          <p:cNvSpPr txBox="1"/>
          <p:nvPr/>
        </p:nvSpPr>
        <p:spPr>
          <a:xfrm>
            <a:off x="5168346" y="2279374"/>
            <a:ext cx="4028661" cy="1107996"/>
          </a:xfrm>
          <a:prstGeom prst="rect">
            <a:avLst/>
          </a:prstGeom>
          <a:noFill/>
        </p:spPr>
        <p:txBody>
          <a:bodyPr wrap="square" rtlCol="0">
            <a:spAutoFit/>
          </a:bodyPr>
          <a:lstStyle/>
          <a:p>
            <a:pPr algn="dist"/>
            <a:r>
              <a:rPr kumimoji="1" lang="zh-CN" altLang="en-US" sz="66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文学记述</a:t>
            </a:r>
          </a:p>
        </p:txBody>
      </p:sp>
      <p:sp>
        <p:nvSpPr>
          <p:cNvPr id="3" name="文本框 2">
            <a:extLst>
              <a:ext uri="{FF2B5EF4-FFF2-40B4-BE49-F238E27FC236}">
                <a16:creationId xmlns:a16="http://schemas.microsoft.com/office/drawing/2014/main" id="{DA803915-F68E-DD4A-A42C-0C88BE3A6C76}"/>
              </a:ext>
            </a:extLst>
          </p:cNvPr>
          <p:cNvSpPr txBox="1"/>
          <p:nvPr/>
        </p:nvSpPr>
        <p:spPr>
          <a:xfrm>
            <a:off x="2902228" y="2539230"/>
            <a:ext cx="1415772" cy="584775"/>
          </a:xfrm>
          <a:prstGeom prst="rect">
            <a:avLst/>
          </a:prstGeom>
          <a:noFill/>
        </p:spPr>
        <p:txBody>
          <a:bodyPr wrap="none" rtlCol="0">
            <a:spAutoFit/>
          </a:bodyPr>
          <a:lstStyle/>
          <a:p>
            <a:r>
              <a:rPr kumimoji="1" lang="zh-CN" altLang="en-US" sz="3200">
                <a:gradFill>
                  <a:gsLst>
                    <a:gs pos="100000">
                      <a:srgbClr val="A36A2D"/>
                    </a:gs>
                    <a:gs pos="0">
                      <a:srgbClr val="E8C480"/>
                    </a:gs>
                  </a:gsLst>
                  <a:lin ang="2700000" scaled="1"/>
                </a:gradFill>
              </a:rPr>
              <a:t>第四章</a:t>
            </a:r>
          </a:p>
        </p:txBody>
      </p:sp>
      <p:sp>
        <p:nvSpPr>
          <p:cNvPr id="4" name="文本框 3">
            <a:extLst>
              <a:ext uri="{FF2B5EF4-FFF2-40B4-BE49-F238E27FC236}">
                <a16:creationId xmlns:a16="http://schemas.microsoft.com/office/drawing/2014/main" id="{5432B70E-54D8-1348-96F3-931BB6A9CE17}"/>
              </a:ext>
            </a:extLst>
          </p:cNvPr>
          <p:cNvSpPr txBox="1"/>
          <p:nvPr/>
        </p:nvSpPr>
        <p:spPr>
          <a:xfrm>
            <a:off x="2902228" y="3069317"/>
            <a:ext cx="1415772" cy="318053"/>
          </a:xfrm>
          <a:prstGeom prst="rect">
            <a:avLst/>
          </a:prstGeom>
          <a:noFill/>
        </p:spPr>
        <p:txBody>
          <a:bodyPr wrap="square" rtlCol="0">
            <a:spAutoFit/>
          </a:bodyPr>
          <a:lstStyle/>
          <a:p>
            <a:pPr algn="dist"/>
            <a:r>
              <a:rPr kumimoji="1" lang="en-US" altLang="zh-CN" sz="1400">
                <a:gradFill>
                  <a:gsLst>
                    <a:gs pos="100000">
                      <a:srgbClr val="A36A2D"/>
                    </a:gs>
                    <a:gs pos="0">
                      <a:srgbClr val="E8C480"/>
                    </a:gs>
                  </a:gsLst>
                  <a:lin ang="2700000" scaled="1"/>
                </a:gradFill>
                <a:latin typeface="+mj-lt"/>
              </a:rPr>
              <a:t>PART</a:t>
            </a:r>
            <a:r>
              <a:rPr kumimoji="1" lang="zh-CN" altLang="en-US" sz="1400">
                <a:gradFill>
                  <a:gsLst>
                    <a:gs pos="100000">
                      <a:srgbClr val="A36A2D"/>
                    </a:gs>
                    <a:gs pos="0">
                      <a:srgbClr val="E8C480"/>
                    </a:gs>
                  </a:gsLst>
                  <a:lin ang="2700000" scaled="1"/>
                </a:gradFill>
                <a:latin typeface="+mj-lt"/>
              </a:rPr>
              <a:t> </a:t>
            </a:r>
            <a:r>
              <a:rPr kumimoji="1" lang="en-US" altLang="zh-CN" sz="1400">
                <a:gradFill>
                  <a:gsLst>
                    <a:gs pos="100000">
                      <a:srgbClr val="A36A2D"/>
                    </a:gs>
                    <a:gs pos="0">
                      <a:srgbClr val="E8C480"/>
                    </a:gs>
                  </a:gsLst>
                  <a:lin ang="2700000" scaled="1"/>
                </a:gradFill>
                <a:latin typeface="+mj-lt"/>
              </a:rPr>
              <a:t>04</a:t>
            </a:r>
            <a:endParaRPr kumimoji="1" lang="zh-CN" altLang="en-US" sz="1400">
              <a:gradFill>
                <a:gsLst>
                  <a:gs pos="100000">
                    <a:srgbClr val="A36A2D"/>
                  </a:gs>
                  <a:gs pos="0">
                    <a:srgbClr val="E8C480"/>
                  </a:gs>
                </a:gsLst>
                <a:lin ang="2700000" scaled="1"/>
              </a:gradFill>
              <a:latin typeface="+mj-lt"/>
            </a:endParaRPr>
          </a:p>
        </p:txBody>
      </p:sp>
      <p:pic>
        <p:nvPicPr>
          <p:cNvPr id="5" name="图片 4">
            <a:extLst>
              <a:ext uri="{FF2B5EF4-FFF2-40B4-BE49-F238E27FC236}">
                <a16:creationId xmlns:a16="http://schemas.microsoft.com/office/drawing/2014/main" id="{AA4567D0-40BD-2E44-A47D-B9A1AF31D1A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276522" y="2605314"/>
            <a:ext cx="516283" cy="723861"/>
          </a:xfrm>
          <a:prstGeom prst="rect">
            <a:avLst/>
          </a:prstGeom>
        </p:spPr>
      </p:pic>
      <p:sp>
        <p:nvSpPr>
          <p:cNvPr id="6" name="文本框 5">
            <a:extLst>
              <a:ext uri="{FF2B5EF4-FFF2-40B4-BE49-F238E27FC236}">
                <a16:creationId xmlns:a16="http://schemas.microsoft.com/office/drawing/2014/main" id="{F5ACB1A4-8DC7-F24F-9FB8-ABCDDBB28D72}"/>
              </a:ext>
            </a:extLst>
          </p:cNvPr>
          <p:cNvSpPr txBox="1"/>
          <p:nvPr/>
        </p:nvSpPr>
        <p:spPr>
          <a:xfrm>
            <a:off x="9316278" y="2662444"/>
            <a:ext cx="400110" cy="503531"/>
          </a:xfrm>
          <a:prstGeom prst="rect">
            <a:avLst/>
          </a:prstGeom>
          <a:noFill/>
        </p:spPr>
        <p:txBody>
          <a:bodyPr vert="eaVert" wrap="square" rtlCol="0">
            <a:spAutoFit/>
          </a:bodyPr>
          <a:lstStyle/>
          <a:p>
            <a:pPr algn="dist"/>
            <a:r>
              <a:rPr kumimoji="1" lang="zh-CN" altLang="en-US" sz="1400">
                <a:solidFill>
                  <a:schemeClr val="bg1"/>
                </a:solidFill>
              </a:rPr>
              <a:t>重阳</a:t>
            </a:r>
          </a:p>
        </p:txBody>
      </p:sp>
    </p:spTree>
    <p:extLst>
      <p:ext uri="{BB962C8B-B14F-4D97-AF65-F5344CB8AC3E}">
        <p14:creationId xmlns:p14="http://schemas.microsoft.com/office/powerpoint/2010/main" val="392698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par>
                                <p:cTn id="14" presetID="9"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文学记述</a:t>
            </a:r>
          </a:p>
        </p:txBody>
      </p:sp>
      <p:sp>
        <p:nvSpPr>
          <p:cNvPr id="3" name="文本框 2">
            <a:extLst>
              <a:ext uri="{FF2B5EF4-FFF2-40B4-BE49-F238E27FC236}">
                <a16:creationId xmlns:a16="http://schemas.microsoft.com/office/drawing/2014/main" id="{5D55A2F7-C136-A947-8201-743F3753475F}"/>
              </a:ext>
            </a:extLst>
          </p:cNvPr>
          <p:cNvSpPr txBox="1"/>
          <p:nvPr/>
        </p:nvSpPr>
        <p:spPr>
          <a:xfrm>
            <a:off x="5613401" y="2298700"/>
            <a:ext cx="5854700" cy="2622706"/>
          </a:xfrm>
          <a:prstGeom prst="rect">
            <a:avLst/>
          </a:prstGeom>
          <a:noFill/>
        </p:spPr>
        <p:txBody>
          <a:bodyPr wrap="square" rtlCol="0">
            <a:spAutoFit/>
          </a:bodyPr>
          <a:lstStyle/>
          <a:p>
            <a:pPr marL="285750" indent="-285750">
              <a:lnSpc>
                <a:spcPct val="150000"/>
              </a:lnSpc>
              <a:buFont typeface="Wingdings" pitchFamily="2" charset="2"/>
              <a:buChar char="n"/>
            </a:pPr>
            <a:r>
              <a:rPr kumimoji="1" lang="zh-CN" altLang="en-US" sz="1400">
                <a:solidFill>
                  <a:srgbClr val="E8C480"/>
                </a:solidFill>
                <a:latin typeface="+mn-ea"/>
              </a:rPr>
              <a:t>唐朝时，重阳节被定为正式节日。从此以后，宫廷、民间一起庆祝重阳节，并且在节日期间进行各种各样的活动。据记载，正式将农历九月九日列为国家认定的节日是在唐德宗李适年间（</a:t>
            </a:r>
            <a:r>
              <a:rPr kumimoji="1" lang="en-US" altLang="zh-CN" sz="1400">
                <a:solidFill>
                  <a:srgbClr val="E8C480"/>
                </a:solidFill>
                <a:latin typeface="+mn-ea"/>
              </a:rPr>
              <a:t>780</a:t>
            </a:r>
            <a:r>
              <a:rPr kumimoji="1" lang="zh-CN" altLang="en-US" sz="1400">
                <a:solidFill>
                  <a:srgbClr val="E8C480"/>
                </a:solidFill>
                <a:latin typeface="+mn-ea"/>
              </a:rPr>
              <a:t>年</a:t>
            </a:r>
            <a:r>
              <a:rPr kumimoji="1" lang="en-US" altLang="zh-CN" sz="1400">
                <a:solidFill>
                  <a:srgbClr val="E8C480"/>
                </a:solidFill>
                <a:latin typeface="+mn-ea"/>
              </a:rPr>
              <a:t>-785</a:t>
            </a:r>
            <a:r>
              <a:rPr kumimoji="1" lang="zh-CN" altLang="en-US" sz="1400">
                <a:solidFill>
                  <a:srgbClr val="E8C480"/>
                </a:solidFill>
                <a:latin typeface="+mn-ea"/>
              </a:rPr>
              <a:t>年），将重阳节列为“三令节”之一。 </a:t>
            </a:r>
            <a:endParaRPr kumimoji="1" lang="en-US" altLang="zh-CN" sz="1400">
              <a:solidFill>
                <a:srgbClr val="E8C480"/>
              </a:solidFill>
              <a:latin typeface="+mn-ea"/>
            </a:endParaRPr>
          </a:p>
          <a:p>
            <a:pPr marL="285750" indent="-285750">
              <a:lnSpc>
                <a:spcPct val="150000"/>
              </a:lnSpc>
              <a:buFont typeface="Wingdings" pitchFamily="2" charset="2"/>
              <a:buChar char="n"/>
            </a:pPr>
            <a:endParaRPr kumimoji="1" lang="en-US" altLang="zh-CN" sz="1400">
              <a:solidFill>
                <a:srgbClr val="E8C480"/>
              </a:solidFill>
              <a:latin typeface="+mn-ea"/>
            </a:endParaRPr>
          </a:p>
          <a:p>
            <a:pPr marL="285750" indent="-285750">
              <a:lnSpc>
                <a:spcPct val="150000"/>
              </a:lnSpc>
              <a:buFont typeface="Wingdings" pitchFamily="2" charset="2"/>
              <a:buChar char="n"/>
            </a:pPr>
            <a:r>
              <a:rPr kumimoji="1" lang="zh-CN" altLang="en-US" sz="1400">
                <a:solidFill>
                  <a:srgbClr val="E8C480"/>
                </a:solidFill>
                <a:latin typeface="+mn-ea"/>
              </a:rPr>
              <a:t>重阳 重阳 宋代，重阳节更为热闹，</a:t>
            </a:r>
            <a:r>
              <a:rPr kumimoji="1" lang="en-US" altLang="zh-CN" sz="1400">
                <a:solidFill>
                  <a:srgbClr val="E8C480"/>
                </a:solidFill>
                <a:latin typeface="+mn-ea"/>
              </a:rPr>
              <a:t>《</a:t>
            </a:r>
            <a:r>
              <a:rPr kumimoji="1" lang="zh-CN" altLang="en-US" sz="1400">
                <a:solidFill>
                  <a:srgbClr val="E8C480"/>
                </a:solidFill>
                <a:latin typeface="+mn-ea"/>
              </a:rPr>
              <a:t>东京梦华录</a:t>
            </a:r>
            <a:r>
              <a:rPr kumimoji="1" lang="en-US" altLang="zh-CN" sz="1400">
                <a:solidFill>
                  <a:srgbClr val="E8C480"/>
                </a:solidFill>
                <a:latin typeface="+mn-ea"/>
              </a:rPr>
              <a:t>》</a:t>
            </a:r>
            <a:r>
              <a:rPr kumimoji="1" lang="zh-CN" altLang="en-US" sz="1400">
                <a:solidFill>
                  <a:srgbClr val="E8C480"/>
                </a:solidFill>
                <a:latin typeface="+mn-ea"/>
              </a:rPr>
              <a:t>曾记载了北宋时重阳节的盛况。</a:t>
            </a:r>
            <a:r>
              <a:rPr kumimoji="1" lang="en-US" altLang="zh-CN" sz="1400">
                <a:solidFill>
                  <a:srgbClr val="E8C480"/>
                </a:solidFill>
                <a:latin typeface="+mn-ea"/>
              </a:rPr>
              <a:t>《</a:t>
            </a:r>
            <a:r>
              <a:rPr kumimoji="1" lang="zh-CN" altLang="en-US" sz="1400">
                <a:solidFill>
                  <a:srgbClr val="E8C480"/>
                </a:solidFill>
                <a:latin typeface="+mn-ea"/>
              </a:rPr>
              <a:t>武林旧事</a:t>
            </a:r>
            <a:r>
              <a:rPr kumimoji="1" lang="en-US" altLang="zh-CN" sz="1400">
                <a:solidFill>
                  <a:srgbClr val="E8C480"/>
                </a:solidFill>
                <a:latin typeface="+mn-ea"/>
              </a:rPr>
              <a:t>》</a:t>
            </a:r>
            <a:r>
              <a:rPr kumimoji="1" lang="zh-CN" altLang="en-US" sz="1400">
                <a:solidFill>
                  <a:srgbClr val="E8C480"/>
                </a:solidFill>
                <a:latin typeface="+mn-ea"/>
              </a:rPr>
              <a:t>也记载南宋宫廷“于八日作重九排当”，以待翌日隆重游乐一番。</a:t>
            </a:r>
          </a:p>
        </p:txBody>
      </p:sp>
      <p:pic>
        <p:nvPicPr>
          <p:cNvPr id="5" name="图片 4">
            <a:extLst>
              <a:ext uri="{FF2B5EF4-FFF2-40B4-BE49-F238E27FC236}">
                <a16:creationId xmlns:a16="http://schemas.microsoft.com/office/drawing/2014/main" id="{9A60577B-C0BB-AE42-8D7B-78538206A8E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04800" y="808453"/>
            <a:ext cx="5684499" cy="5684499"/>
          </a:xfrm>
          <a:prstGeom prst="rect">
            <a:avLst/>
          </a:prstGeom>
        </p:spPr>
      </p:pic>
    </p:spTree>
    <p:extLst>
      <p:ext uri="{BB962C8B-B14F-4D97-AF65-F5344CB8AC3E}">
        <p14:creationId xmlns:p14="http://schemas.microsoft.com/office/powerpoint/2010/main" val="2783260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文学记述</a:t>
            </a:r>
          </a:p>
        </p:txBody>
      </p:sp>
      <p:sp>
        <p:nvSpPr>
          <p:cNvPr id="3" name="文本框 2">
            <a:extLst>
              <a:ext uri="{FF2B5EF4-FFF2-40B4-BE49-F238E27FC236}">
                <a16:creationId xmlns:a16="http://schemas.microsoft.com/office/drawing/2014/main" id="{A32C2401-5782-8A49-8774-92F4150253F0}"/>
              </a:ext>
            </a:extLst>
          </p:cNvPr>
          <p:cNvSpPr txBox="1"/>
          <p:nvPr/>
        </p:nvSpPr>
        <p:spPr>
          <a:xfrm>
            <a:off x="1041401" y="2311400"/>
            <a:ext cx="5829300" cy="1006879"/>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明清，明代皇宫中宦官宫妃从初一时就开始一起吃花糕庆祝，九日重阳，皇帝还要亲自到万岁山登高览胜，以畅秋志；清代，风俗依旧盛行，北京重阳节的习俗是把菊花枝叶贴在门窗上，“解除凶秽，以招吉祥”。</a:t>
            </a:r>
          </a:p>
        </p:txBody>
      </p:sp>
      <p:sp>
        <p:nvSpPr>
          <p:cNvPr id="4" name="文本框 3">
            <a:extLst>
              <a:ext uri="{FF2B5EF4-FFF2-40B4-BE49-F238E27FC236}">
                <a16:creationId xmlns:a16="http://schemas.microsoft.com/office/drawing/2014/main" id="{CD3EF3BD-412E-554C-BD87-50A2095511B5}"/>
              </a:ext>
            </a:extLst>
          </p:cNvPr>
          <p:cNvSpPr txBox="1"/>
          <p:nvPr/>
        </p:nvSpPr>
        <p:spPr>
          <a:xfrm>
            <a:off x="5651501" y="4802389"/>
            <a:ext cx="5829300" cy="1006879"/>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在传承发展中，重阳节以富有生命意蕴的节庆活动世代流传，设宴敬老、饮宴祈寿主题逐渐和中国传统孝道伦理相融合，成为当今重阳节日活动重要主题之一。</a:t>
            </a:r>
          </a:p>
        </p:txBody>
      </p:sp>
      <p:pic>
        <p:nvPicPr>
          <p:cNvPr id="6" name="图片 5">
            <a:extLst>
              <a:ext uri="{FF2B5EF4-FFF2-40B4-BE49-F238E27FC236}">
                <a16:creationId xmlns:a16="http://schemas.microsoft.com/office/drawing/2014/main" id="{70219E53-215A-FC4E-BE48-13483491AFA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70701" y="827289"/>
            <a:ext cx="5000479" cy="3975100"/>
          </a:xfrm>
          <a:prstGeom prst="rect">
            <a:avLst/>
          </a:prstGeom>
        </p:spPr>
      </p:pic>
      <p:pic>
        <p:nvPicPr>
          <p:cNvPr id="8" name="图片 7">
            <a:extLst>
              <a:ext uri="{FF2B5EF4-FFF2-40B4-BE49-F238E27FC236}">
                <a16:creationId xmlns:a16="http://schemas.microsoft.com/office/drawing/2014/main" id="{ECC5ED15-235E-B64B-B426-599BDFE6B28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51022" y="3149600"/>
            <a:ext cx="3708400" cy="3708400"/>
          </a:xfrm>
          <a:prstGeom prst="rect">
            <a:avLst/>
          </a:prstGeom>
        </p:spPr>
      </p:pic>
    </p:spTree>
    <p:extLst>
      <p:ext uri="{BB962C8B-B14F-4D97-AF65-F5344CB8AC3E}">
        <p14:creationId xmlns:p14="http://schemas.microsoft.com/office/powerpoint/2010/main" val="3372651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文学记述</a:t>
            </a:r>
          </a:p>
        </p:txBody>
      </p:sp>
      <p:sp>
        <p:nvSpPr>
          <p:cNvPr id="3" name="文本框 2">
            <a:extLst>
              <a:ext uri="{FF2B5EF4-FFF2-40B4-BE49-F238E27FC236}">
                <a16:creationId xmlns:a16="http://schemas.microsoft.com/office/drawing/2014/main" id="{778FC588-164C-2141-9F60-51FDED96AE1C}"/>
              </a:ext>
            </a:extLst>
          </p:cNvPr>
          <p:cNvSpPr txBox="1"/>
          <p:nvPr/>
        </p:nvSpPr>
        <p:spPr>
          <a:xfrm>
            <a:off x="5112170" y="2298700"/>
            <a:ext cx="6235699" cy="2622706"/>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重阳节在历史延续过程中，既融合了众多民俗事象，也融合了众多文化内涵。农历九月九日是“清气上扬、浊气下沉”的气候，地势越高清气越聚集，于是“重阳登高畅享清气”便成了民俗事象。金秋九月，天高气爽，这个季节登高远望可达到心旷神怡、健身祛病的目的。</a:t>
            </a:r>
            <a:endParaRPr kumimoji="1" lang="en-US" altLang="zh-CN" sz="1400">
              <a:solidFill>
                <a:srgbClr val="E8C480"/>
              </a:solidFill>
              <a:latin typeface="+mn-ea"/>
            </a:endParaRPr>
          </a:p>
          <a:p>
            <a:pPr>
              <a:lnSpc>
                <a:spcPct val="150000"/>
              </a:lnSpc>
            </a:pPr>
            <a:endParaRPr kumimoji="1" lang="en-US" altLang="zh-CN" sz="1400">
              <a:solidFill>
                <a:srgbClr val="E8C480"/>
              </a:solidFill>
              <a:latin typeface="+mn-ea"/>
            </a:endParaRPr>
          </a:p>
          <a:p>
            <a:pPr>
              <a:lnSpc>
                <a:spcPct val="150000"/>
              </a:lnSpc>
            </a:pPr>
            <a:r>
              <a:rPr kumimoji="1" lang="zh-CN" altLang="en-US" sz="1400">
                <a:solidFill>
                  <a:srgbClr val="E8C480"/>
                </a:solidFill>
                <a:latin typeface="+mn-ea"/>
              </a:rPr>
              <a:t>每到九九重阳这一日，各地都有组织老年人登山秋游、交流感情、锻炼身体的活动。不少家庭的晚辈也会搀扶年老的长辈到郊外活动。重阳节是杂糅多种民俗为一体的中国传统节日。其民俗活动甚多，文化内涵丰富。</a:t>
            </a:r>
          </a:p>
        </p:txBody>
      </p:sp>
      <p:pic>
        <p:nvPicPr>
          <p:cNvPr id="5" name="图片 4">
            <a:extLst>
              <a:ext uri="{FF2B5EF4-FFF2-40B4-BE49-F238E27FC236}">
                <a16:creationId xmlns:a16="http://schemas.microsoft.com/office/drawing/2014/main" id="{3495E7B3-133C-714F-BF7D-FB894940E35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flipH="1">
            <a:off x="0" y="1600200"/>
            <a:ext cx="5112170" cy="5112170"/>
          </a:xfrm>
          <a:prstGeom prst="rect">
            <a:avLst/>
          </a:prstGeom>
        </p:spPr>
      </p:pic>
    </p:spTree>
    <p:extLst>
      <p:ext uri="{BB962C8B-B14F-4D97-AF65-F5344CB8AC3E}">
        <p14:creationId xmlns:p14="http://schemas.microsoft.com/office/powerpoint/2010/main" val="279464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8C74EEF-A3F7-E142-8FC0-3910AA9B4464}"/>
              </a:ext>
            </a:extLst>
          </p:cNvPr>
          <p:cNvSpPr txBox="1"/>
          <p:nvPr/>
        </p:nvSpPr>
        <p:spPr>
          <a:xfrm>
            <a:off x="1892177" y="1484243"/>
            <a:ext cx="954107" cy="1938992"/>
          </a:xfrm>
          <a:prstGeom prst="rect">
            <a:avLst/>
          </a:prstGeom>
          <a:noFill/>
        </p:spPr>
        <p:txBody>
          <a:bodyPr wrap="none" rtlCol="0">
            <a:spAutoFit/>
          </a:bodyPr>
          <a:lstStyle/>
          <a:p>
            <a:r>
              <a:rPr kumimoji="1" lang="zh-CN" altLang="en-US" sz="6000">
                <a:gradFill>
                  <a:gsLst>
                    <a:gs pos="100000">
                      <a:srgbClr val="A36A2D"/>
                    </a:gs>
                    <a:gs pos="0">
                      <a:srgbClr val="E8C480"/>
                    </a:gs>
                  </a:gsLst>
                  <a:lin ang="2700000" scaled="1"/>
                </a:gradFill>
                <a:latin typeface="+mj-ea"/>
                <a:ea typeface="+mj-ea"/>
              </a:rPr>
              <a:t>目</a:t>
            </a:r>
            <a:endParaRPr kumimoji="1" lang="en-US" altLang="zh-CN" sz="6000">
              <a:gradFill>
                <a:gsLst>
                  <a:gs pos="100000">
                    <a:srgbClr val="A36A2D"/>
                  </a:gs>
                  <a:gs pos="0">
                    <a:srgbClr val="E8C480"/>
                  </a:gs>
                </a:gsLst>
                <a:lin ang="2700000" scaled="1"/>
              </a:gradFill>
              <a:latin typeface="+mj-ea"/>
              <a:ea typeface="+mj-ea"/>
            </a:endParaRPr>
          </a:p>
          <a:p>
            <a:r>
              <a:rPr kumimoji="1" lang="zh-CN" altLang="en-US" sz="6000">
                <a:gradFill>
                  <a:gsLst>
                    <a:gs pos="100000">
                      <a:srgbClr val="A36A2D"/>
                    </a:gs>
                    <a:gs pos="0">
                      <a:srgbClr val="E8C480"/>
                    </a:gs>
                  </a:gsLst>
                  <a:lin ang="2700000" scaled="1"/>
                </a:gradFill>
                <a:latin typeface="+mj-ea"/>
                <a:ea typeface="+mj-ea"/>
              </a:rPr>
              <a:t>录</a:t>
            </a:r>
          </a:p>
        </p:txBody>
      </p:sp>
      <p:pic>
        <p:nvPicPr>
          <p:cNvPr id="3" name="图片 2">
            <a:extLst>
              <a:ext uri="{FF2B5EF4-FFF2-40B4-BE49-F238E27FC236}">
                <a16:creationId xmlns:a16="http://schemas.microsoft.com/office/drawing/2014/main" id="{9DA60C67-7638-F54D-B8C1-89E3A167791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714364" y="2699374"/>
            <a:ext cx="516283" cy="723861"/>
          </a:xfrm>
          <a:prstGeom prst="rect">
            <a:avLst/>
          </a:prstGeom>
        </p:spPr>
      </p:pic>
      <p:sp>
        <p:nvSpPr>
          <p:cNvPr id="4" name="文本框 3">
            <a:extLst>
              <a:ext uri="{FF2B5EF4-FFF2-40B4-BE49-F238E27FC236}">
                <a16:creationId xmlns:a16="http://schemas.microsoft.com/office/drawing/2014/main" id="{4CDDFC2A-8D13-E24A-8B67-A60B253BE2EA}"/>
              </a:ext>
            </a:extLst>
          </p:cNvPr>
          <p:cNvSpPr txBox="1"/>
          <p:nvPr/>
        </p:nvSpPr>
        <p:spPr>
          <a:xfrm>
            <a:off x="2754120" y="2756504"/>
            <a:ext cx="400110" cy="503531"/>
          </a:xfrm>
          <a:prstGeom prst="rect">
            <a:avLst/>
          </a:prstGeom>
          <a:noFill/>
        </p:spPr>
        <p:txBody>
          <a:bodyPr vert="eaVert" wrap="square" rtlCol="0">
            <a:spAutoFit/>
          </a:bodyPr>
          <a:lstStyle/>
          <a:p>
            <a:pPr algn="dist"/>
            <a:r>
              <a:rPr kumimoji="1" lang="zh-CN" altLang="en-US" sz="1400">
                <a:solidFill>
                  <a:schemeClr val="bg1"/>
                </a:solidFill>
              </a:rPr>
              <a:t>重阳</a:t>
            </a:r>
          </a:p>
        </p:txBody>
      </p:sp>
      <p:sp>
        <p:nvSpPr>
          <p:cNvPr id="5" name="文本框 4">
            <a:extLst>
              <a:ext uri="{FF2B5EF4-FFF2-40B4-BE49-F238E27FC236}">
                <a16:creationId xmlns:a16="http://schemas.microsoft.com/office/drawing/2014/main" id="{A8369528-5658-DE48-A8F2-03953FEC47A2}"/>
              </a:ext>
            </a:extLst>
          </p:cNvPr>
          <p:cNvSpPr txBox="1"/>
          <p:nvPr/>
        </p:nvSpPr>
        <p:spPr>
          <a:xfrm>
            <a:off x="4052834" y="1285661"/>
            <a:ext cx="2608406" cy="2097818"/>
          </a:xfrm>
          <a:prstGeom prst="rect">
            <a:avLst/>
          </a:prstGeom>
          <a:noFill/>
        </p:spPr>
        <p:txBody>
          <a:bodyPr wrap="none" rtlCol="0">
            <a:spAutoFit/>
          </a:bodyPr>
          <a:lstStyle/>
          <a:p>
            <a:pPr marL="571500" indent="-571500">
              <a:lnSpc>
                <a:spcPct val="200000"/>
              </a:lnSpc>
              <a:buSzPct val="80000"/>
              <a:buFont typeface="Wingdings" pitchFamily="2" charset="2"/>
              <a:buChar char="u"/>
            </a:pPr>
            <a:r>
              <a:rPr kumimoji="1" lang="zh-CN" altLang="en-US" sz="3600">
                <a:gradFill>
                  <a:gsLst>
                    <a:gs pos="100000">
                      <a:srgbClr val="A36A2D"/>
                    </a:gs>
                    <a:gs pos="0">
                      <a:srgbClr val="E8C480"/>
                    </a:gs>
                  </a:gsLst>
                  <a:lin ang="2700000" scaled="1"/>
                </a:gradFill>
                <a:latin typeface="+mj-ea"/>
                <a:ea typeface="+mj-ea"/>
              </a:rPr>
              <a:t>节日起源</a:t>
            </a:r>
            <a:endParaRPr kumimoji="1" lang="en-US" altLang="zh-CN" sz="3600">
              <a:gradFill>
                <a:gsLst>
                  <a:gs pos="100000">
                    <a:srgbClr val="A36A2D"/>
                  </a:gs>
                  <a:gs pos="0">
                    <a:srgbClr val="E8C480"/>
                  </a:gs>
                </a:gsLst>
                <a:lin ang="2700000" scaled="1"/>
              </a:gradFill>
              <a:latin typeface="+mj-ea"/>
              <a:ea typeface="+mj-ea"/>
            </a:endParaRPr>
          </a:p>
          <a:p>
            <a:pPr marL="571500" indent="-571500">
              <a:lnSpc>
                <a:spcPct val="200000"/>
              </a:lnSpc>
              <a:buSzPct val="80000"/>
              <a:buFont typeface="Wingdings" pitchFamily="2" charset="2"/>
              <a:buChar char="u"/>
            </a:pPr>
            <a:r>
              <a:rPr kumimoji="1" lang="zh-CN" altLang="en-US" sz="3600">
                <a:gradFill>
                  <a:gsLst>
                    <a:gs pos="100000">
                      <a:srgbClr val="A36A2D"/>
                    </a:gs>
                    <a:gs pos="0">
                      <a:srgbClr val="E8C480"/>
                    </a:gs>
                  </a:gsLst>
                  <a:lin ang="2700000" scaled="1"/>
                </a:gradFill>
                <a:latin typeface="+mj-ea"/>
                <a:ea typeface="+mj-ea"/>
              </a:rPr>
              <a:t>历史演变</a:t>
            </a:r>
            <a:endParaRPr kumimoji="1" lang="en-US" altLang="zh-CN" sz="3600">
              <a:gradFill>
                <a:gsLst>
                  <a:gs pos="100000">
                    <a:srgbClr val="A36A2D"/>
                  </a:gs>
                  <a:gs pos="0">
                    <a:srgbClr val="E8C480"/>
                  </a:gs>
                </a:gsLst>
                <a:lin ang="2700000" scaled="1"/>
              </a:gradFill>
              <a:latin typeface="+mj-ea"/>
              <a:ea typeface="+mj-ea"/>
            </a:endParaRPr>
          </a:p>
        </p:txBody>
      </p:sp>
      <p:sp>
        <p:nvSpPr>
          <p:cNvPr id="6" name="文本框 5">
            <a:extLst>
              <a:ext uri="{FF2B5EF4-FFF2-40B4-BE49-F238E27FC236}">
                <a16:creationId xmlns:a16="http://schemas.microsoft.com/office/drawing/2014/main" id="{6A2869F9-21C1-184C-988D-E3878E8898E5}"/>
              </a:ext>
            </a:extLst>
          </p:cNvPr>
          <p:cNvSpPr txBox="1"/>
          <p:nvPr/>
        </p:nvSpPr>
        <p:spPr>
          <a:xfrm>
            <a:off x="7158446" y="1285661"/>
            <a:ext cx="2608406" cy="2097818"/>
          </a:xfrm>
          <a:prstGeom prst="rect">
            <a:avLst/>
          </a:prstGeom>
          <a:noFill/>
        </p:spPr>
        <p:txBody>
          <a:bodyPr wrap="none" rtlCol="0">
            <a:spAutoFit/>
          </a:bodyPr>
          <a:lstStyle/>
          <a:p>
            <a:pPr marL="571500" indent="-571500">
              <a:lnSpc>
                <a:spcPct val="200000"/>
              </a:lnSpc>
              <a:buSzPct val="80000"/>
              <a:buFont typeface="Wingdings" pitchFamily="2" charset="2"/>
              <a:buChar char="u"/>
            </a:pPr>
            <a:r>
              <a:rPr kumimoji="1" lang="zh-CN" altLang="en-US" sz="3600">
                <a:gradFill>
                  <a:gsLst>
                    <a:gs pos="100000">
                      <a:srgbClr val="A36A2D"/>
                    </a:gs>
                    <a:gs pos="0">
                      <a:srgbClr val="E8C480"/>
                    </a:gs>
                  </a:gsLst>
                  <a:lin ang="2700000" scaled="1"/>
                </a:gradFill>
                <a:latin typeface="+mj-ea"/>
                <a:ea typeface="+mj-ea"/>
              </a:rPr>
              <a:t>民间习俗</a:t>
            </a:r>
            <a:endParaRPr kumimoji="1" lang="en-US" altLang="zh-CN" sz="3600">
              <a:gradFill>
                <a:gsLst>
                  <a:gs pos="100000">
                    <a:srgbClr val="A36A2D"/>
                  </a:gs>
                  <a:gs pos="0">
                    <a:srgbClr val="E8C480"/>
                  </a:gs>
                </a:gsLst>
                <a:lin ang="2700000" scaled="1"/>
              </a:gradFill>
              <a:latin typeface="+mj-ea"/>
              <a:ea typeface="+mj-ea"/>
            </a:endParaRPr>
          </a:p>
          <a:p>
            <a:pPr marL="571500" indent="-571500">
              <a:lnSpc>
                <a:spcPct val="200000"/>
              </a:lnSpc>
              <a:buSzPct val="80000"/>
              <a:buFont typeface="Wingdings" pitchFamily="2" charset="2"/>
              <a:buChar char="u"/>
            </a:pPr>
            <a:r>
              <a:rPr kumimoji="1" lang="zh-CN" altLang="en-US" sz="3600">
                <a:gradFill>
                  <a:gsLst>
                    <a:gs pos="100000">
                      <a:srgbClr val="A36A2D"/>
                    </a:gs>
                    <a:gs pos="0">
                      <a:srgbClr val="E8C480"/>
                    </a:gs>
                  </a:gsLst>
                  <a:lin ang="2700000" scaled="1"/>
                </a:gradFill>
                <a:latin typeface="+mj-ea"/>
                <a:ea typeface="+mj-ea"/>
              </a:rPr>
              <a:t>文学记述</a:t>
            </a:r>
          </a:p>
        </p:txBody>
      </p:sp>
      <p:pic>
        <p:nvPicPr>
          <p:cNvPr id="7" name="图片 6">
            <a:extLst>
              <a:ext uri="{FF2B5EF4-FFF2-40B4-BE49-F238E27FC236}">
                <a16:creationId xmlns:a16="http://schemas.microsoft.com/office/drawing/2014/main" id="{78AF38F0-F69A-6E46-8E06-40199001803E}"/>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9766852" y="645767"/>
            <a:ext cx="1610139" cy="1819299"/>
          </a:xfrm>
          <a:prstGeom prst="rect">
            <a:avLst/>
          </a:prstGeom>
        </p:spPr>
      </p:pic>
    </p:spTree>
    <p:extLst>
      <p:ext uri="{BB962C8B-B14F-4D97-AF65-F5344CB8AC3E}">
        <p14:creationId xmlns:p14="http://schemas.microsoft.com/office/powerpoint/2010/main" val="1092937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linds(horizontal)">
                                      <p:cBhvr>
                                        <p:cTn id="16" dur="500"/>
                                        <p:tgtEl>
                                          <p:spTgt spid="5"/>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linds(horizontal)">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B9E0AF2-F69F-0E44-A6F8-160F661AF906}"/>
              </a:ext>
            </a:extLst>
          </p:cNvPr>
          <p:cNvPicPr>
            <a:picLocks noChangeAspect="1"/>
          </p:cNvPicPr>
          <p:nvPr/>
        </p:nvPicPr>
        <p:blipFill>
          <a:blip r:embed="rId4"/>
          <a:stretch>
            <a:fillRect/>
          </a:stretch>
        </p:blipFill>
        <p:spPr>
          <a:xfrm>
            <a:off x="4940300" y="645767"/>
            <a:ext cx="2311400" cy="901700"/>
          </a:xfrm>
          <a:prstGeom prst="rect">
            <a:avLst/>
          </a:prstGeom>
        </p:spPr>
      </p:pic>
      <p:pic>
        <p:nvPicPr>
          <p:cNvPr id="4" name="图片 3">
            <a:extLst>
              <a:ext uri="{FF2B5EF4-FFF2-40B4-BE49-F238E27FC236}">
                <a16:creationId xmlns:a16="http://schemas.microsoft.com/office/drawing/2014/main" id="{0BC9F158-F259-C848-A8A8-9EC261126812}"/>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9766852" y="645767"/>
            <a:ext cx="1610139" cy="1819299"/>
          </a:xfrm>
          <a:prstGeom prst="rect">
            <a:avLst/>
          </a:prstGeom>
        </p:spPr>
      </p:pic>
      <p:pic>
        <p:nvPicPr>
          <p:cNvPr id="5" name="图片 4">
            <a:extLst>
              <a:ext uri="{FF2B5EF4-FFF2-40B4-BE49-F238E27FC236}">
                <a16:creationId xmlns:a16="http://schemas.microsoft.com/office/drawing/2014/main" id="{D42C09BF-E1DF-AD43-B4B4-EC4F27421714}"/>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110973" y="1203963"/>
            <a:ext cx="280504" cy="2931267"/>
          </a:xfrm>
          <a:prstGeom prst="rect">
            <a:avLst/>
          </a:prstGeom>
        </p:spPr>
      </p:pic>
      <p:pic>
        <p:nvPicPr>
          <p:cNvPr id="7" name="图片 6">
            <a:extLst>
              <a:ext uri="{FF2B5EF4-FFF2-40B4-BE49-F238E27FC236}">
                <a16:creationId xmlns:a16="http://schemas.microsoft.com/office/drawing/2014/main" id="{54292C93-2A16-2043-B13B-C26F6BB41D38}"/>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8110330" y="2784267"/>
            <a:ext cx="2345635" cy="610842"/>
          </a:xfrm>
          <a:prstGeom prst="rect">
            <a:avLst/>
          </a:prstGeom>
        </p:spPr>
      </p:pic>
      <p:pic>
        <p:nvPicPr>
          <p:cNvPr id="8" name="图片 7">
            <a:extLst>
              <a:ext uri="{FF2B5EF4-FFF2-40B4-BE49-F238E27FC236}">
                <a16:creationId xmlns:a16="http://schemas.microsoft.com/office/drawing/2014/main" id="{4599DC16-9BC0-8143-8D5B-EE3FFA637A86}"/>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2563652" y="3760865"/>
            <a:ext cx="2227470" cy="374365"/>
          </a:xfrm>
          <a:prstGeom prst="rect">
            <a:avLst/>
          </a:prstGeom>
        </p:spPr>
      </p:pic>
      <p:pic>
        <p:nvPicPr>
          <p:cNvPr id="9" name="图片 8">
            <a:extLst>
              <a:ext uri="{FF2B5EF4-FFF2-40B4-BE49-F238E27FC236}">
                <a16:creationId xmlns:a16="http://schemas.microsoft.com/office/drawing/2014/main" id="{9B8B4F2D-D97B-964C-B580-94D0D44BAA93}"/>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7805531" y="5118190"/>
            <a:ext cx="1468189" cy="1667749"/>
          </a:xfrm>
          <a:prstGeom prst="rect">
            <a:avLst/>
          </a:prstGeom>
        </p:spPr>
      </p:pic>
      <p:sp>
        <p:nvSpPr>
          <p:cNvPr id="2" name="文本框 1">
            <a:extLst>
              <a:ext uri="{FF2B5EF4-FFF2-40B4-BE49-F238E27FC236}">
                <a16:creationId xmlns:a16="http://schemas.microsoft.com/office/drawing/2014/main" id="{1D59BEB9-A7D1-9048-8EAC-8809F3A51311}"/>
              </a:ext>
            </a:extLst>
          </p:cNvPr>
          <p:cNvSpPr txBox="1"/>
          <p:nvPr/>
        </p:nvSpPr>
        <p:spPr>
          <a:xfrm>
            <a:off x="4425028" y="2470361"/>
            <a:ext cx="3570208" cy="1107996"/>
          </a:xfrm>
          <a:prstGeom prst="rect">
            <a:avLst/>
          </a:prstGeom>
          <a:noFill/>
        </p:spPr>
        <p:txBody>
          <a:bodyPr wrap="none" rtlCol="0">
            <a:spAutoFit/>
          </a:bodyPr>
          <a:lstStyle/>
          <a:p>
            <a:r>
              <a:rPr kumimoji="1" lang="zh-CN" altLang="en-US" sz="6600">
                <a:gradFill>
                  <a:gsLst>
                    <a:gs pos="100000">
                      <a:srgbClr val="A36A2D"/>
                    </a:gs>
                    <a:gs pos="0">
                      <a:srgbClr val="E8C480"/>
                    </a:gs>
                  </a:gsLst>
                  <a:lin ang="2700000" scaled="1"/>
                </a:gradFill>
                <a:latin typeface="+mj-ea"/>
                <a:ea typeface="+mj-ea"/>
              </a:rPr>
              <a:t>感谢观看</a:t>
            </a:r>
          </a:p>
        </p:txBody>
      </p:sp>
    </p:spTree>
    <p:extLst>
      <p:ext uri="{BB962C8B-B14F-4D97-AF65-F5344CB8AC3E}">
        <p14:creationId xmlns:p14="http://schemas.microsoft.com/office/powerpoint/2010/main" val="1169399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652958" y="1169377"/>
            <a:ext cx="9024281" cy="4214680"/>
          </a:xfrm>
          <a:prstGeom prst="rect">
            <a:avLst/>
          </a:prstGeom>
          <a:noFill/>
        </p:spPr>
        <p:txBody>
          <a:bodyPr wrap="square" lIns="91440" tIns="45720" rIns="91440" bIns="45720" rtlCol="0">
            <a:spAutoFit/>
          </a:bodyPr>
          <a:lstStyle/>
          <a:p>
            <a:pPr algn="ctr">
              <a:lnSpc>
                <a:spcPct val="150000"/>
              </a:lnSpc>
            </a:pPr>
            <a:r>
              <a:rPr lang="zh-CN" altLang="en-US" sz="2800" b="1">
                <a:solidFill>
                  <a:srgbClr val="0083E6"/>
                </a:solidFill>
                <a:latin typeface="字魂36号-正文宋楷" panose="02000000000000000000" pitchFamily="2" charset="-122"/>
                <a:ea typeface="字魂36号-正文宋楷" panose="02000000000000000000" pitchFamily="2" charset="-122"/>
              </a:rPr>
              <a:t>版权声明</a:t>
            </a:r>
          </a:p>
          <a:p>
            <a:pPr algn="just">
              <a:lnSpc>
                <a:spcPct val="150000"/>
              </a:lnSpc>
            </a:pPr>
            <a:endParaRPr lang="zh-CN" altLang="en-US" sz="1200">
              <a:solidFill>
                <a:srgbClr val="0083E6"/>
              </a:solidFill>
              <a:latin typeface="字魂36号-正文宋楷" panose="02000000000000000000" pitchFamily="2" charset="-122"/>
              <a:ea typeface="字魂36号-正文宋楷" panose="02000000000000000000" pitchFamily="2" charset="-122"/>
            </a:endParaRPr>
          </a:p>
          <a:p>
            <a:pPr algn="just">
              <a:lnSpc>
                <a:spcPct val="150000"/>
              </a:lnSpc>
            </a:pPr>
            <a:r>
              <a:rPr lang="zh-CN" altLang="en-US" sz="1600">
                <a:solidFill>
                  <a:srgbClr val="0083E6"/>
                </a:solidFill>
                <a:latin typeface="字魂36号-正文宋楷" panose="02000000000000000000" pitchFamily="2" charset="-122"/>
                <a:ea typeface="字魂36号-正文宋楷" panose="02000000000000000000" pitchFamily="2" charset="-122"/>
              </a:rPr>
              <a:t>感谢您下载千库网平台上提供的</a:t>
            </a:r>
            <a:r>
              <a:rPr lang="en-US" altLang="zh-CN" sz="1600" dirty="0">
                <a:solidFill>
                  <a:srgbClr val="0083E6"/>
                </a:solidFill>
                <a:latin typeface="字魂36号-正文宋楷" panose="02000000000000000000" pitchFamily="2" charset="-122"/>
                <a:ea typeface="字魂36号-正文宋楷" panose="02000000000000000000" pitchFamily="2" charset="-122"/>
              </a:rPr>
              <a:t>PPT</a:t>
            </a:r>
            <a:r>
              <a:rPr lang="zh-CN" altLang="en-US" sz="1600">
                <a:solidFill>
                  <a:srgbClr val="0083E6"/>
                </a:solidFill>
                <a:latin typeface="字魂36号-正文宋楷" panose="02000000000000000000" pitchFamily="2" charset="-122"/>
                <a:ea typeface="字魂36号-正文宋楷" panose="02000000000000000000" pitchFamily="2" charset="-122"/>
              </a:rPr>
              <a:t>作品，为了您和千库网以及原创作者的利益，请勿复制、传播、销售，否则将承担法律责任！千库网将对作品进行维权，按照传播下载次数进行十倍的索取赔偿！</a:t>
            </a:r>
            <a:endParaRPr lang="en-US" altLang="zh-CN" sz="1600" dirty="0">
              <a:solidFill>
                <a:srgbClr val="0083E6"/>
              </a:solidFill>
              <a:latin typeface="字魂36号-正文宋楷" panose="02000000000000000000" pitchFamily="2" charset="-122"/>
              <a:ea typeface="字魂36号-正文宋楷" panose="02000000000000000000" pitchFamily="2" charset="-122"/>
            </a:endParaRPr>
          </a:p>
          <a:p>
            <a:pPr algn="just">
              <a:lnSpc>
                <a:spcPct val="150000"/>
              </a:lnSpc>
            </a:pPr>
            <a:endParaRPr lang="zh-CN" altLang="en-US" sz="1600">
              <a:solidFill>
                <a:srgbClr val="0083E6"/>
              </a:solidFill>
              <a:latin typeface="字魂36号-正文宋楷" panose="02000000000000000000" pitchFamily="2" charset="-122"/>
              <a:ea typeface="字魂36号-正文宋楷" panose="02000000000000000000" pitchFamily="2" charset="-122"/>
            </a:endParaRPr>
          </a:p>
          <a:p>
            <a:pPr algn="just">
              <a:lnSpc>
                <a:spcPct val="150000"/>
              </a:lnSpc>
            </a:pPr>
            <a:r>
              <a:rPr lang="en-US" altLang="zh-CN" sz="1600" dirty="0">
                <a:solidFill>
                  <a:srgbClr val="0083E6"/>
                </a:solidFill>
                <a:latin typeface="字魂36号-正文宋楷" panose="02000000000000000000" pitchFamily="2" charset="-122"/>
                <a:ea typeface="字魂36号-正文宋楷" panose="02000000000000000000" pitchFamily="2" charset="-122"/>
              </a:rPr>
              <a:t>1.</a:t>
            </a:r>
            <a:r>
              <a:rPr lang="zh-CN" altLang="en-US" sz="1600">
                <a:solidFill>
                  <a:srgbClr val="0083E6"/>
                </a:solidFill>
                <a:latin typeface="字魂36号-正文宋楷" panose="02000000000000000000" pitchFamily="2" charset="-122"/>
                <a:ea typeface="字魂36号-正文宋楷" panose="02000000000000000000" pitchFamily="2" charset="-122"/>
              </a:rPr>
              <a:t>在千库网出售的</a:t>
            </a:r>
            <a:r>
              <a:rPr lang="en-US" altLang="zh-CN" sz="1600" dirty="0">
                <a:solidFill>
                  <a:srgbClr val="0083E6"/>
                </a:solidFill>
                <a:latin typeface="字魂36号-正文宋楷" panose="02000000000000000000" pitchFamily="2" charset="-122"/>
                <a:ea typeface="字魂36号-正文宋楷" panose="02000000000000000000" pitchFamily="2" charset="-122"/>
              </a:rPr>
              <a:t>PPT</a:t>
            </a:r>
            <a:r>
              <a:rPr lang="zh-CN" altLang="en-US" sz="1600">
                <a:solidFill>
                  <a:srgbClr val="0083E6"/>
                </a:solidFill>
                <a:latin typeface="字魂36号-正文宋楷" panose="02000000000000000000" pitchFamily="2" charset="-122"/>
                <a:ea typeface="字魂36号-正文宋楷" panose="02000000000000000000" pitchFamily="2" charset="-122"/>
              </a:rPr>
              <a:t>模板是免版税类（</a:t>
            </a:r>
            <a:r>
              <a:rPr lang="en-US" altLang="zh-CN" sz="1600" dirty="0">
                <a:solidFill>
                  <a:srgbClr val="0083E6"/>
                </a:solidFill>
                <a:latin typeface="字魂36号-正文宋楷" panose="02000000000000000000" pitchFamily="2" charset="-122"/>
                <a:ea typeface="字魂36号-正文宋楷" panose="02000000000000000000" pitchFamily="2" charset="-122"/>
              </a:rPr>
              <a:t>RF</a:t>
            </a:r>
            <a:r>
              <a:rPr lang="zh-CN" altLang="en-US" sz="1600">
                <a:solidFill>
                  <a:srgbClr val="0083E6"/>
                </a:solidFill>
                <a:latin typeface="字魂36号-正文宋楷" panose="02000000000000000000" pitchFamily="2" charset="-122"/>
                <a:ea typeface="字魂36号-正文宋楷" panose="02000000000000000000" pitchFamily="2" charset="-122"/>
              </a:rPr>
              <a:t>：</a:t>
            </a:r>
            <a:r>
              <a:rPr lang="en-US" altLang="zh-CN" sz="1600" dirty="0">
                <a:solidFill>
                  <a:srgbClr val="0083E6"/>
                </a:solidFill>
                <a:latin typeface="字魂36号-正文宋楷" panose="02000000000000000000" pitchFamily="2" charset="-122"/>
                <a:ea typeface="字魂36号-正文宋楷" panose="02000000000000000000" pitchFamily="2" charset="-122"/>
              </a:rPr>
              <a:t>Royalty-Free</a:t>
            </a:r>
            <a:r>
              <a:rPr lang="zh-CN" altLang="en-US" sz="1600">
                <a:solidFill>
                  <a:srgbClr val="0083E6"/>
                </a:solidFill>
                <a:latin typeface="字魂36号-正文宋楷" panose="02000000000000000000" pitchFamily="2" charset="-122"/>
                <a:ea typeface="字魂36号-正文宋楷" panose="02000000000000000000" pitchFamily="2" charset="-122"/>
              </a:rPr>
              <a:t>）正版受</a:t>
            </a:r>
            <a:r>
              <a:rPr lang="en-US" altLang="zh-CN" sz="1600" dirty="0">
                <a:solidFill>
                  <a:srgbClr val="0083E6"/>
                </a:solidFill>
                <a:latin typeface="字魂36号-正文宋楷" panose="02000000000000000000" pitchFamily="2" charset="-122"/>
                <a:ea typeface="字魂36号-正文宋楷" panose="02000000000000000000" pitchFamily="2" charset="-122"/>
              </a:rPr>
              <a:t>《</a:t>
            </a:r>
            <a:r>
              <a:rPr lang="zh-CN" altLang="en-US" sz="1600">
                <a:solidFill>
                  <a:srgbClr val="0083E6"/>
                </a:solidFill>
                <a:latin typeface="字魂36号-正文宋楷" panose="02000000000000000000" pitchFamily="2" charset="-122"/>
                <a:ea typeface="字魂36号-正文宋楷" panose="02000000000000000000" pitchFamily="2" charset="-122"/>
              </a:rPr>
              <a:t>中国人民共和国著作法</a:t>
            </a:r>
            <a:r>
              <a:rPr lang="en-US" altLang="zh-CN" sz="1600" dirty="0">
                <a:solidFill>
                  <a:srgbClr val="0083E6"/>
                </a:solidFill>
                <a:latin typeface="字魂36号-正文宋楷" panose="02000000000000000000" pitchFamily="2" charset="-122"/>
                <a:ea typeface="字魂36号-正文宋楷" panose="02000000000000000000" pitchFamily="2" charset="-122"/>
              </a:rPr>
              <a:t>》</a:t>
            </a:r>
            <a:r>
              <a:rPr lang="zh-CN" altLang="en-US" sz="1600">
                <a:solidFill>
                  <a:srgbClr val="0083E6"/>
                </a:solidFill>
                <a:latin typeface="字魂36号-正文宋楷" panose="02000000000000000000" pitchFamily="2" charset="-122"/>
                <a:ea typeface="字魂36号-正文宋楷" panose="02000000000000000000" pitchFamily="2" charset="-122"/>
              </a:rPr>
              <a:t>和</a:t>
            </a:r>
            <a:r>
              <a:rPr lang="en-US" altLang="zh-CN" sz="1600" dirty="0">
                <a:solidFill>
                  <a:srgbClr val="0083E6"/>
                </a:solidFill>
                <a:latin typeface="字魂36号-正文宋楷" panose="02000000000000000000" pitchFamily="2" charset="-122"/>
                <a:ea typeface="字魂36号-正文宋楷" panose="02000000000000000000" pitchFamily="2" charset="-122"/>
              </a:rPr>
              <a:t>《</a:t>
            </a:r>
            <a:r>
              <a:rPr lang="zh-CN" altLang="en-US" sz="1600">
                <a:solidFill>
                  <a:srgbClr val="0083E6"/>
                </a:solidFill>
                <a:latin typeface="字魂36号-正文宋楷" panose="02000000000000000000" pitchFamily="2" charset="-122"/>
                <a:ea typeface="字魂36号-正文宋楷" panose="02000000000000000000" pitchFamily="2" charset="-122"/>
              </a:rPr>
              <a:t>世界版权公约</a:t>
            </a:r>
            <a:r>
              <a:rPr lang="en-US" altLang="zh-CN" sz="1600" dirty="0">
                <a:solidFill>
                  <a:srgbClr val="0083E6"/>
                </a:solidFill>
                <a:latin typeface="字魂36号-正文宋楷" panose="02000000000000000000" pitchFamily="2" charset="-122"/>
                <a:ea typeface="字魂36号-正文宋楷" panose="02000000000000000000" pitchFamily="2" charset="-122"/>
              </a:rPr>
              <a:t>》</a:t>
            </a:r>
            <a:r>
              <a:rPr lang="zh-CN" altLang="en-US" sz="1600">
                <a:solidFill>
                  <a:srgbClr val="0083E6"/>
                </a:solidFill>
                <a:latin typeface="字魂36号-正文宋楷" panose="02000000000000000000" pitchFamily="2" charset="-122"/>
                <a:ea typeface="字魂36号-正文宋楷" panose="02000000000000000000" pitchFamily="2" charset="-122"/>
              </a:rPr>
              <a:t>的保护，作品的所有权、版权和著作权归千库网所有，您下载的是</a:t>
            </a:r>
            <a:r>
              <a:rPr lang="en-US" altLang="zh-CN" sz="1600" dirty="0">
                <a:solidFill>
                  <a:srgbClr val="0083E6"/>
                </a:solidFill>
                <a:latin typeface="字魂36号-正文宋楷" panose="02000000000000000000" pitchFamily="2" charset="-122"/>
                <a:ea typeface="字魂36号-正文宋楷" panose="02000000000000000000" pitchFamily="2" charset="-122"/>
              </a:rPr>
              <a:t>PPT</a:t>
            </a:r>
            <a:r>
              <a:rPr lang="zh-CN" altLang="en-US" sz="1600">
                <a:solidFill>
                  <a:srgbClr val="0083E6"/>
                </a:solidFill>
                <a:latin typeface="字魂36号-正文宋楷" panose="02000000000000000000" pitchFamily="2" charset="-122"/>
                <a:ea typeface="字魂36号-正文宋楷" panose="02000000000000000000" pitchFamily="2" charset="-122"/>
              </a:rPr>
              <a:t>模板素材的使用权。</a:t>
            </a:r>
          </a:p>
          <a:p>
            <a:pPr algn="just">
              <a:lnSpc>
                <a:spcPct val="150000"/>
              </a:lnSpc>
            </a:pPr>
            <a:r>
              <a:rPr lang="en-US" altLang="zh-CN" sz="1600" dirty="0">
                <a:solidFill>
                  <a:srgbClr val="0083E6"/>
                </a:solidFill>
                <a:latin typeface="字魂36号-正文宋楷" panose="02000000000000000000" pitchFamily="2" charset="-122"/>
                <a:ea typeface="字魂36号-正文宋楷" panose="02000000000000000000" pitchFamily="2" charset="-122"/>
              </a:rPr>
              <a:t>2.</a:t>
            </a:r>
            <a:r>
              <a:rPr lang="zh-CN" altLang="en-US" sz="1600">
                <a:solidFill>
                  <a:srgbClr val="0083E6"/>
                </a:solidFill>
                <a:latin typeface="字魂36号-正文宋楷" panose="02000000000000000000" pitchFamily="2" charset="-122"/>
                <a:ea typeface="字魂36号-正文宋楷" panose="02000000000000000000" pitchFamily="2" charset="-122"/>
              </a:rPr>
              <a:t>不得将千库网的</a:t>
            </a:r>
            <a:r>
              <a:rPr lang="en-US" altLang="zh-CN" sz="1600" dirty="0">
                <a:solidFill>
                  <a:srgbClr val="0083E6"/>
                </a:solidFill>
                <a:latin typeface="字魂36号-正文宋楷" panose="02000000000000000000" pitchFamily="2" charset="-122"/>
                <a:ea typeface="字魂36号-正文宋楷" panose="02000000000000000000" pitchFamily="2" charset="-122"/>
              </a:rPr>
              <a:t>PPT</a:t>
            </a:r>
            <a:r>
              <a:rPr lang="zh-CN" altLang="en-US" sz="1600">
                <a:solidFill>
                  <a:srgbClr val="0083E6"/>
                </a:solidFill>
                <a:latin typeface="字魂36号-正文宋楷" panose="02000000000000000000" pitchFamily="2" charset="-122"/>
                <a:ea typeface="字魂36号-正文宋楷" panose="02000000000000000000" pitchFamily="2" charset="-122"/>
              </a:rPr>
              <a:t>模板、</a:t>
            </a:r>
            <a:r>
              <a:rPr lang="en-US" altLang="zh-CN" sz="1600" dirty="0">
                <a:solidFill>
                  <a:srgbClr val="0083E6"/>
                </a:solidFill>
                <a:latin typeface="字魂36号-正文宋楷" panose="02000000000000000000" pitchFamily="2" charset="-122"/>
                <a:ea typeface="字魂36号-正文宋楷" panose="02000000000000000000" pitchFamily="2" charset="-122"/>
              </a:rPr>
              <a:t>PPT</a:t>
            </a:r>
            <a:r>
              <a:rPr lang="zh-CN" altLang="en-US" sz="1600">
                <a:solidFill>
                  <a:srgbClr val="0083E6"/>
                </a:solidFill>
                <a:latin typeface="字魂36号-正文宋楷" panose="02000000000000000000" pitchFamily="2" charset="-122"/>
                <a:ea typeface="字魂36号-正文宋楷" panose="02000000000000000000" pitchFamily="2" charset="-122"/>
              </a:rPr>
              <a:t>素材，本身用于再出售，或者出租、出借、转让、分销、发布或者作为礼物供他人使用，不得转授权、出卖、转让本协议或者本协议中的权利。</a:t>
            </a:r>
            <a:endParaRPr lang="en-US" altLang="zh-CN" sz="1600" dirty="0">
              <a:solidFill>
                <a:srgbClr val="0083E6"/>
              </a:solidFill>
              <a:latin typeface="字魂36号-正文宋楷" panose="02000000000000000000" pitchFamily="2" charset="-122"/>
              <a:ea typeface="字魂36号-正文宋楷" panose="02000000000000000000" pitchFamily="2" charset="-122"/>
            </a:endParaRPr>
          </a:p>
          <a:p>
            <a:pPr algn="just">
              <a:lnSpc>
                <a:spcPct val="150000"/>
              </a:lnSpc>
            </a:pPr>
            <a:endParaRPr lang="zh-CN" altLang="en-US" sz="1200">
              <a:solidFill>
                <a:srgbClr val="0083E6"/>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1652958" y="5416694"/>
            <a:ext cx="7297081" cy="46166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lIns="91440" tIns="45720" rIns="91440" bIns="45720" rtlCol="0">
            <a:spAutoFit/>
          </a:bodyPr>
          <a:lstStyle/>
          <a:p>
            <a:pPr algn="just"/>
            <a:r>
              <a:rPr lang="zh-CN" altLang="en-US" sz="2400" b="1">
                <a:solidFill>
                  <a:srgbClr val="0083E6"/>
                </a:solidFill>
                <a:latin typeface="字魂36号-正文宋楷" panose="02000000000000000000" pitchFamily="2" charset="-122"/>
                <a:ea typeface="字魂36号-正文宋楷" panose="02000000000000000000" pitchFamily="2" charset="-122"/>
                <a:cs typeface="微软雅黑" panose="020B0503020204020204" pitchFamily="34" charset="-122"/>
              </a:rPr>
              <a:t>更多精品</a:t>
            </a:r>
            <a:r>
              <a:rPr lang="en-US" altLang="zh-CN" sz="2400" b="1" dirty="0">
                <a:solidFill>
                  <a:srgbClr val="0083E6"/>
                </a:solidFill>
                <a:latin typeface="字魂36号-正文宋楷" panose="02000000000000000000" pitchFamily="2" charset="-122"/>
                <a:ea typeface="字魂36号-正文宋楷" panose="02000000000000000000" pitchFamily="2" charset="-122"/>
                <a:cs typeface="微软雅黑" panose="020B0503020204020204" pitchFamily="34" charset="-122"/>
              </a:rPr>
              <a:t>PPT</a:t>
            </a:r>
            <a:r>
              <a:rPr lang="zh-CN" altLang="en-US" sz="2400" b="1">
                <a:solidFill>
                  <a:srgbClr val="0083E6"/>
                </a:solidFill>
                <a:latin typeface="字魂36号-正文宋楷" panose="02000000000000000000" pitchFamily="2" charset="-122"/>
                <a:ea typeface="字魂36号-正文宋楷" panose="02000000000000000000" pitchFamily="2" charset="-122"/>
                <a:cs typeface="微软雅黑" panose="020B0503020204020204" pitchFamily="34" charset="-122"/>
              </a:rPr>
              <a:t>模板：</a:t>
            </a:r>
            <a:r>
              <a:rPr lang="en-US" altLang="zh-CN" sz="2400" b="1" dirty="0">
                <a:solidFill>
                  <a:srgbClr val="0083E6"/>
                </a:solidFill>
                <a:latin typeface="字魂36号-正文宋楷" panose="02000000000000000000" pitchFamily="2" charset="-122"/>
                <a:ea typeface="字魂36号-正文宋楷" panose="02000000000000000000" pitchFamily="2" charset="-122"/>
                <a:cs typeface="微软雅黑" panose="020B0503020204020204" pitchFamily="34" charset="-122"/>
              </a:rPr>
              <a:t>http://588ku.com/ppt/</a:t>
            </a:r>
            <a:endParaRPr lang="zh-CN" altLang="en-US" sz="2400" b="1">
              <a:solidFill>
                <a:srgbClr val="0083E6"/>
              </a:solidFill>
              <a:latin typeface="字魂36号-正文宋楷" panose="02000000000000000000" pitchFamily="2" charset="-122"/>
              <a:ea typeface="字魂36号-正文宋楷" panose="02000000000000000000" pitchFamily="2" charset="-122"/>
              <a:cs typeface="微软雅黑" panose="020B0503020204020204" pitchFamily="34" charset="-122"/>
            </a:endParaRPr>
          </a:p>
        </p:txBody>
      </p:sp>
    </p:spTree>
    <p:extLst>
      <p:ext uri="{BB962C8B-B14F-4D97-AF65-F5344CB8AC3E}">
        <p14:creationId xmlns:p14="http://schemas.microsoft.com/office/powerpoint/2010/main" val="2596835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B62292F-2A6F-6E4D-A0CC-D44BF967D85A}"/>
              </a:ext>
            </a:extLst>
          </p:cNvPr>
          <p:cNvSpPr txBox="1"/>
          <p:nvPr/>
        </p:nvSpPr>
        <p:spPr>
          <a:xfrm>
            <a:off x="5168346" y="2279374"/>
            <a:ext cx="4028661" cy="1107996"/>
          </a:xfrm>
          <a:prstGeom prst="rect">
            <a:avLst/>
          </a:prstGeom>
          <a:noFill/>
        </p:spPr>
        <p:txBody>
          <a:bodyPr wrap="square" rtlCol="0">
            <a:spAutoFit/>
          </a:bodyPr>
          <a:lstStyle/>
          <a:p>
            <a:pPr algn="dist"/>
            <a:r>
              <a:rPr kumimoji="1" lang="zh-CN" altLang="en-US" sz="66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节日起源</a:t>
            </a:r>
            <a:endParaRPr kumimoji="1" lang="en-US" altLang="zh-CN" sz="66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endParaRPr>
          </a:p>
        </p:txBody>
      </p:sp>
      <p:sp>
        <p:nvSpPr>
          <p:cNvPr id="3" name="文本框 2">
            <a:extLst>
              <a:ext uri="{FF2B5EF4-FFF2-40B4-BE49-F238E27FC236}">
                <a16:creationId xmlns:a16="http://schemas.microsoft.com/office/drawing/2014/main" id="{DA803915-F68E-DD4A-A42C-0C88BE3A6C76}"/>
              </a:ext>
            </a:extLst>
          </p:cNvPr>
          <p:cNvSpPr txBox="1"/>
          <p:nvPr/>
        </p:nvSpPr>
        <p:spPr>
          <a:xfrm>
            <a:off x="2902228" y="2539230"/>
            <a:ext cx="1415772" cy="584775"/>
          </a:xfrm>
          <a:prstGeom prst="rect">
            <a:avLst/>
          </a:prstGeom>
          <a:noFill/>
        </p:spPr>
        <p:txBody>
          <a:bodyPr wrap="none" rtlCol="0">
            <a:spAutoFit/>
          </a:bodyPr>
          <a:lstStyle/>
          <a:p>
            <a:r>
              <a:rPr kumimoji="1" lang="zh-CN" altLang="en-US" sz="3200">
                <a:gradFill>
                  <a:gsLst>
                    <a:gs pos="100000">
                      <a:srgbClr val="A36A2D"/>
                    </a:gs>
                    <a:gs pos="0">
                      <a:srgbClr val="E8C480"/>
                    </a:gs>
                  </a:gsLst>
                  <a:lin ang="2700000" scaled="1"/>
                </a:gradFill>
              </a:rPr>
              <a:t>第一章</a:t>
            </a:r>
          </a:p>
        </p:txBody>
      </p:sp>
      <p:sp>
        <p:nvSpPr>
          <p:cNvPr id="4" name="文本框 3">
            <a:extLst>
              <a:ext uri="{FF2B5EF4-FFF2-40B4-BE49-F238E27FC236}">
                <a16:creationId xmlns:a16="http://schemas.microsoft.com/office/drawing/2014/main" id="{5432B70E-54D8-1348-96F3-931BB6A9CE17}"/>
              </a:ext>
            </a:extLst>
          </p:cNvPr>
          <p:cNvSpPr txBox="1"/>
          <p:nvPr/>
        </p:nvSpPr>
        <p:spPr>
          <a:xfrm>
            <a:off x="2902228" y="3069317"/>
            <a:ext cx="1415772" cy="318053"/>
          </a:xfrm>
          <a:prstGeom prst="rect">
            <a:avLst/>
          </a:prstGeom>
          <a:noFill/>
        </p:spPr>
        <p:txBody>
          <a:bodyPr wrap="square" rtlCol="0">
            <a:spAutoFit/>
          </a:bodyPr>
          <a:lstStyle/>
          <a:p>
            <a:pPr algn="dist"/>
            <a:r>
              <a:rPr kumimoji="1" lang="en-US" altLang="zh-CN" sz="1400">
                <a:gradFill>
                  <a:gsLst>
                    <a:gs pos="100000">
                      <a:srgbClr val="A36A2D"/>
                    </a:gs>
                    <a:gs pos="0">
                      <a:srgbClr val="E8C480"/>
                    </a:gs>
                  </a:gsLst>
                  <a:lin ang="2700000" scaled="1"/>
                </a:gradFill>
                <a:latin typeface="+mj-lt"/>
              </a:rPr>
              <a:t>PART</a:t>
            </a:r>
            <a:r>
              <a:rPr kumimoji="1" lang="zh-CN" altLang="en-US" sz="1400">
                <a:gradFill>
                  <a:gsLst>
                    <a:gs pos="100000">
                      <a:srgbClr val="A36A2D"/>
                    </a:gs>
                    <a:gs pos="0">
                      <a:srgbClr val="E8C480"/>
                    </a:gs>
                  </a:gsLst>
                  <a:lin ang="2700000" scaled="1"/>
                </a:gradFill>
                <a:latin typeface="+mj-lt"/>
              </a:rPr>
              <a:t> </a:t>
            </a:r>
            <a:r>
              <a:rPr kumimoji="1" lang="en-US" altLang="zh-CN" sz="1400">
                <a:gradFill>
                  <a:gsLst>
                    <a:gs pos="100000">
                      <a:srgbClr val="A36A2D"/>
                    </a:gs>
                    <a:gs pos="0">
                      <a:srgbClr val="E8C480"/>
                    </a:gs>
                  </a:gsLst>
                  <a:lin ang="2700000" scaled="1"/>
                </a:gradFill>
                <a:latin typeface="+mj-lt"/>
              </a:rPr>
              <a:t>01</a:t>
            </a:r>
            <a:endParaRPr kumimoji="1" lang="zh-CN" altLang="en-US" sz="1400">
              <a:gradFill>
                <a:gsLst>
                  <a:gs pos="100000">
                    <a:srgbClr val="A36A2D"/>
                  </a:gs>
                  <a:gs pos="0">
                    <a:srgbClr val="E8C480"/>
                  </a:gs>
                </a:gsLst>
                <a:lin ang="2700000" scaled="1"/>
              </a:gradFill>
              <a:latin typeface="+mj-lt"/>
            </a:endParaRPr>
          </a:p>
        </p:txBody>
      </p:sp>
      <p:pic>
        <p:nvPicPr>
          <p:cNvPr id="5" name="图片 4">
            <a:extLst>
              <a:ext uri="{FF2B5EF4-FFF2-40B4-BE49-F238E27FC236}">
                <a16:creationId xmlns:a16="http://schemas.microsoft.com/office/drawing/2014/main" id="{AA4567D0-40BD-2E44-A47D-B9A1AF31D1A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276522" y="2605314"/>
            <a:ext cx="516283" cy="723861"/>
          </a:xfrm>
          <a:prstGeom prst="rect">
            <a:avLst/>
          </a:prstGeom>
        </p:spPr>
      </p:pic>
      <p:sp>
        <p:nvSpPr>
          <p:cNvPr id="6" name="文本框 5">
            <a:extLst>
              <a:ext uri="{FF2B5EF4-FFF2-40B4-BE49-F238E27FC236}">
                <a16:creationId xmlns:a16="http://schemas.microsoft.com/office/drawing/2014/main" id="{F5ACB1A4-8DC7-F24F-9FB8-ABCDDBB28D72}"/>
              </a:ext>
            </a:extLst>
          </p:cNvPr>
          <p:cNvSpPr txBox="1"/>
          <p:nvPr/>
        </p:nvSpPr>
        <p:spPr>
          <a:xfrm>
            <a:off x="9316278" y="2662444"/>
            <a:ext cx="400110" cy="503531"/>
          </a:xfrm>
          <a:prstGeom prst="rect">
            <a:avLst/>
          </a:prstGeom>
          <a:noFill/>
        </p:spPr>
        <p:txBody>
          <a:bodyPr vert="eaVert" wrap="square" rtlCol="0">
            <a:spAutoFit/>
          </a:bodyPr>
          <a:lstStyle/>
          <a:p>
            <a:pPr algn="dist"/>
            <a:r>
              <a:rPr kumimoji="1" lang="zh-CN" altLang="en-US" sz="1400">
                <a:solidFill>
                  <a:schemeClr val="bg1"/>
                </a:solidFill>
              </a:rPr>
              <a:t>重阳</a:t>
            </a:r>
          </a:p>
        </p:txBody>
      </p:sp>
    </p:spTree>
    <p:extLst>
      <p:ext uri="{BB962C8B-B14F-4D97-AF65-F5344CB8AC3E}">
        <p14:creationId xmlns:p14="http://schemas.microsoft.com/office/powerpoint/2010/main" val="2275447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par>
                                <p:cTn id="14" presetID="9"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节日起源</a:t>
            </a:r>
            <a:endParaRPr kumimoji="1" lang="en-US" altLang="zh-CN"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endParaRPr>
          </a:p>
        </p:txBody>
      </p:sp>
      <p:pic>
        <p:nvPicPr>
          <p:cNvPr id="8" name="图片 7">
            <a:extLst>
              <a:ext uri="{FF2B5EF4-FFF2-40B4-BE49-F238E27FC236}">
                <a16:creationId xmlns:a16="http://schemas.microsoft.com/office/drawing/2014/main" id="{3676BAF4-9724-1946-8861-12551C2A8F3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26329" y="1625600"/>
            <a:ext cx="4533900" cy="4533900"/>
          </a:xfrm>
          <a:prstGeom prst="rect">
            <a:avLst/>
          </a:prstGeom>
        </p:spPr>
      </p:pic>
      <p:sp>
        <p:nvSpPr>
          <p:cNvPr id="9" name="文本框 8">
            <a:extLst>
              <a:ext uri="{FF2B5EF4-FFF2-40B4-BE49-F238E27FC236}">
                <a16:creationId xmlns:a16="http://schemas.microsoft.com/office/drawing/2014/main" id="{8E3FFD59-CCDA-EE42-8A54-56F27B45EECF}"/>
              </a:ext>
            </a:extLst>
          </p:cNvPr>
          <p:cNvSpPr txBox="1"/>
          <p:nvPr/>
        </p:nvSpPr>
        <p:spPr>
          <a:xfrm>
            <a:off x="5803901" y="2425700"/>
            <a:ext cx="5829300" cy="2622706"/>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重阳节是指每年的农历九月初九日，是中国民间的传统节日。</a:t>
            </a:r>
            <a:r>
              <a:rPr kumimoji="1" lang="en-US" altLang="zh-CN" sz="1400">
                <a:solidFill>
                  <a:srgbClr val="E8C480"/>
                </a:solidFill>
                <a:latin typeface="+mn-ea"/>
              </a:rPr>
              <a:t>《</a:t>
            </a:r>
            <a:r>
              <a:rPr kumimoji="1" lang="zh-CN" altLang="en-US" sz="1400">
                <a:solidFill>
                  <a:srgbClr val="E8C480"/>
                </a:solidFill>
                <a:latin typeface="+mn-ea"/>
              </a:rPr>
              <a:t>易经</a:t>
            </a:r>
            <a:r>
              <a:rPr kumimoji="1" lang="en-US" altLang="zh-CN" sz="1400">
                <a:solidFill>
                  <a:srgbClr val="E8C480"/>
                </a:solidFill>
                <a:latin typeface="+mn-ea"/>
              </a:rPr>
              <a:t>》</a:t>
            </a:r>
            <a:r>
              <a:rPr kumimoji="1" lang="zh-CN" altLang="en-US" sz="1400">
                <a:solidFill>
                  <a:srgbClr val="E8C480"/>
                </a:solidFill>
                <a:latin typeface="+mn-ea"/>
              </a:rPr>
              <a:t>中把“九”定为阳数，“九九”两阳数相重，故曰“重阳”；因日与月皆逢九，故又称为“重九”。九九归真，一元肇始，古人认为九九重阳是吉祥的日子。</a:t>
            </a:r>
            <a:endParaRPr kumimoji="1" lang="en-US" altLang="zh-CN" sz="1400">
              <a:solidFill>
                <a:srgbClr val="E8C480"/>
              </a:solidFill>
              <a:latin typeface="+mn-ea"/>
            </a:endParaRPr>
          </a:p>
          <a:p>
            <a:pPr>
              <a:lnSpc>
                <a:spcPct val="150000"/>
              </a:lnSpc>
            </a:pPr>
            <a:endParaRPr kumimoji="1" lang="en-US" altLang="zh-CN" sz="1400">
              <a:solidFill>
                <a:srgbClr val="E8C480"/>
              </a:solidFill>
              <a:latin typeface="+mn-ea"/>
            </a:endParaRPr>
          </a:p>
          <a:p>
            <a:pPr>
              <a:lnSpc>
                <a:spcPct val="150000"/>
              </a:lnSpc>
            </a:pPr>
            <a:r>
              <a:rPr kumimoji="1" lang="zh-CN" altLang="en-US" sz="1400">
                <a:solidFill>
                  <a:srgbClr val="E8C480"/>
                </a:solidFill>
                <a:latin typeface="+mn-ea"/>
              </a:rPr>
              <a:t>古时民间在重阳节有登高祈福、秋游赏菊、佩插茱萸、拜神祭祖及饮宴求寿等习俗。传承至今，又添加了敬老等内涵，于重阳之日享宴高会，感恩敬老。登高赏秋与感恩敬老是当今重阳节日活动的两大重要主题。</a:t>
            </a:r>
          </a:p>
        </p:txBody>
      </p:sp>
    </p:spTree>
    <p:extLst>
      <p:ext uri="{BB962C8B-B14F-4D97-AF65-F5344CB8AC3E}">
        <p14:creationId xmlns:p14="http://schemas.microsoft.com/office/powerpoint/2010/main" val="2547509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heckerboard(across)">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节日起源</a:t>
            </a:r>
            <a:endParaRPr kumimoji="1" lang="en-US" altLang="zh-CN"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endParaRPr>
          </a:p>
        </p:txBody>
      </p:sp>
      <p:sp>
        <p:nvSpPr>
          <p:cNvPr id="3" name="文本框 2">
            <a:extLst>
              <a:ext uri="{FF2B5EF4-FFF2-40B4-BE49-F238E27FC236}">
                <a16:creationId xmlns:a16="http://schemas.microsoft.com/office/drawing/2014/main" id="{4681DC23-CD2F-9F40-8277-2F71930B6D94}"/>
              </a:ext>
            </a:extLst>
          </p:cNvPr>
          <p:cNvSpPr txBox="1"/>
          <p:nvPr/>
        </p:nvSpPr>
        <p:spPr>
          <a:xfrm>
            <a:off x="838201" y="2362200"/>
            <a:ext cx="5829300" cy="2622706"/>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据现存史料及考证， 重阳节的源头，可追溯到上古时代。古时季秋有丰收祭天、祭祀大火星活动。</a:t>
            </a:r>
            <a:r>
              <a:rPr kumimoji="1" lang="en-US" altLang="zh-CN" sz="1400">
                <a:solidFill>
                  <a:srgbClr val="E8C480"/>
                </a:solidFill>
                <a:latin typeface="+mn-ea"/>
              </a:rPr>
              <a:t>《</a:t>
            </a:r>
            <a:r>
              <a:rPr kumimoji="1" lang="zh-CN" altLang="en-US" sz="1400">
                <a:solidFill>
                  <a:srgbClr val="E8C480"/>
                </a:solidFill>
                <a:latin typeface="+mn-ea"/>
              </a:rPr>
              <a:t>吕氏春秋</a:t>
            </a:r>
            <a:r>
              <a:rPr kumimoji="1" lang="en-US" altLang="zh-CN" sz="1400">
                <a:solidFill>
                  <a:srgbClr val="E8C480"/>
                </a:solidFill>
                <a:latin typeface="+mn-ea"/>
              </a:rPr>
              <a:t>·</a:t>
            </a:r>
            <a:r>
              <a:rPr kumimoji="1" lang="zh-CN" altLang="en-US" sz="1400">
                <a:solidFill>
                  <a:srgbClr val="E8C480"/>
                </a:solidFill>
                <a:latin typeface="+mn-ea"/>
              </a:rPr>
              <a:t>季秋纪</a:t>
            </a:r>
            <a:r>
              <a:rPr kumimoji="1" lang="en-US" altLang="zh-CN" sz="1400">
                <a:solidFill>
                  <a:srgbClr val="E8C480"/>
                </a:solidFill>
                <a:latin typeface="+mn-ea"/>
              </a:rPr>
              <a:t>》</a:t>
            </a:r>
            <a:r>
              <a:rPr kumimoji="1" lang="zh-CN" altLang="en-US" sz="1400">
                <a:solidFill>
                  <a:srgbClr val="E8C480"/>
                </a:solidFill>
                <a:latin typeface="+mn-ea"/>
              </a:rPr>
              <a:t>有载，古人在九月农作物丰收之时祭天帝、祭祖，以谢天帝、祖先恩德的活动。这是重阳节作为秋季丰收祭祀活动而存在的原始形式。重阳节起始于上古，成型于春秋战国，普及于西汉，鼎盛于唐代以后。唐代是传统节日习俗揉合定型的重要时期，其主体部分传承至今。重阳祭祖民俗相沿数千年，是具有深刻意义的一个古老民俗。重阳节与除夕、清明节、七月半并称中国传统四大祭祖节日。</a:t>
            </a:r>
          </a:p>
        </p:txBody>
      </p:sp>
      <p:pic>
        <p:nvPicPr>
          <p:cNvPr id="5" name="图片 4">
            <a:extLst>
              <a:ext uri="{FF2B5EF4-FFF2-40B4-BE49-F238E27FC236}">
                <a16:creationId xmlns:a16="http://schemas.microsoft.com/office/drawing/2014/main" id="{AEE65AA1-DFEB-964F-95A9-E5BC21267A2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667501" y="1165303"/>
            <a:ext cx="5257800" cy="5016500"/>
          </a:xfrm>
          <a:prstGeom prst="rect">
            <a:avLst/>
          </a:prstGeom>
        </p:spPr>
      </p:pic>
    </p:spTree>
    <p:extLst>
      <p:ext uri="{BB962C8B-B14F-4D97-AF65-F5344CB8AC3E}">
        <p14:creationId xmlns:p14="http://schemas.microsoft.com/office/powerpoint/2010/main" val="78062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节日起源</a:t>
            </a:r>
            <a:endParaRPr kumimoji="1" lang="en-US" altLang="zh-CN"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endParaRPr>
          </a:p>
        </p:txBody>
      </p:sp>
      <p:sp>
        <p:nvSpPr>
          <p:cNvPr id="3" name="文本框 2">
            <a:extLst>
              <a:ext uri="{FF2B5EF4-FFF2-40B4-BE49-F238E27FC236}">
                <a16:creationId xmlns:a16="http://schemas.microsoft.com/office/drawing/2014/main" id="{B73DD686-E518-9A45-9FA5-6A29F62A9A8B}"/>
              </a:ext>
            </a:extLst>
          </p:cNvPr>
          <p:cNvSpPr txBox="1"/>
          <p:nvPr/>
        </p:nvSpPr>
        <p:spPr>
          <a:xfrm>
            <a:off x="596901" y="1955800"/>
            <a:ext cx="5829300" cy="1653209"/>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重阳节在历史发展演变中杂糅多种民俗为一体，承载了丰富的文化内涵。在民俗观念中“九”在数字中是最大数，有长久长寿的含意，寄托着人们对老人健康长寿的祝福。</a:t>
            </a:r>
            <a:r>
              <a:rPr kumimoji="1" lang="en-US" altLang="zh-CN" sz="1400">
                <a:solidFill>
                  <a:srgbClr val="E8C480"/>
                </a:solidFill>
                <a:latin typeface="+mn-ea"/>
              </a:rPr>
              <a:t>1989</a:t>
            </a:r>
            <a:r>
              <a:rPr kumimoji="1" lang="zh-CN" altLang="en-US" sz="1400">
                <a:solidFill>
                  <a:srgbClr val="E8C480"/>
                </a:solidFill>
                <a:latin typeface="+mn-ea"/>
              </a:rPr>
              <a:t>年，农历九月九日被定为“敬老节”，倡导全社会树立尊老、敬老、爱老、助老的风气。</a:t>
            </a:r>
            <a:r>
              <a:rPr kumimoji="1" lang="en-US" altLang="zh-CN" sz="1400">
                <a:solidFill>
                  <a:srgbClr val="E8C480"/>
                </a:solidFill>
                <a:latin typeface="+mn-ea"/>
              </a:rPr>
              <a:t>2006</a:t>
            </a:r>
            <a:r>
              <a:rPr kumimoji="1" lang="zh-CN" altLang="en-US" sz="1400">
                <a:solidFill>
                  <a:srgbClr val="E8C480"/>
                </a:solidFill>
                <a:latin typeface="+mn-ea"/>
              </a:rPr>
              <a:t>年</a:t>
            </a:r>
            <a:r>
              <a:rPr kumimoji="1" lang="en-US" altLang="zh-CN" sz="1400">
                <a:solidFill>
                  <a:srgbClr val="E8C480"/>
                </a:solidFill>
                <a:latin typeface="+mn-ea"/>
              </a:rPr>
              <a:t>5</a:t>
            </a:r>
            <a:r>
              <a:rPr kumimoji="1" lang="zh-CN" altLang="en-US" sz="1400">
                <a:solidFill>
                  <a:srgbClr val="E8C480"/>
                </a:solidFill>
                <a:latin typeface="+mn-ea"/>
              </a:rPr>
              <a:t>月</a:t>
            </a:r>
            <a:r>
              <a:rPr kumimoji="1" lang="en-US" altLang="zh-CN" sz="1400">
                <a:solidFill>
                  <a:srgbClr val="E8C480"/>
                </a:solidFill>
                <a:latin typeface="+mn-ea"/>
              </a:rPr>
              <a:t>20</a:t>
            </a:r>
            <a:r>
              <a:rPr kumimoji="1" lang="zh-CN" altLang="en-US" sz="1400">
                <a:solidFill>
                  <a:srgbClr val="E8C480"/>
                </a:solidFill>
                <a:latin typeface="+mn-ea"/>
              </a:rPr>
              <a:t>日，重阳节被国务院列入首批国家级非物质文化遗产名录。</a:t>
            </a:r>
          </a:p>
        </p:txBody>
      </p:sp>
      <p:sp>
        <p:nvSpPr>
          <p:cNvPr id="4" name="文本框 3">
            <a:extLst>
              <a:ext uri="{FF2B5EF4-FFF2-40B4-BE49-F238E27FC236}">
                <a16:creationId xmlns:a16="http://schemas.microsoft.com/office/drawing/2014/main" id="{3D6183B2-B463-AE41-A072-DE0431D0C943}"/>
              </a:ext>
            </a:extLst>
          </p:cNvPr>
          <p:cNvSpPr txBox="1"/>
          <p:nvPr/>
        </p:nvSpPr>
        <p:spPr>
          <a:xfrm>
            <a:off x="5664201" y="4305300"/>
            <a:ext cx="5829300" cy="1330044"/>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古时季秋有丰收祭天、祭祀大火星活动。</a:t>
            </a:r>
            <a:r>
              <a:rPr kumimoji="1" lang="en-US" altLang="zh-CN" sz="1400">
                <a:solidFill>
                  <a:srgbClr val="E8C480"/>
                </a:solidFill>
                <a:latin typeface="+mn-ea"/>
              </a:rPr>
              <a:t>《</a:t>
            </a:r>
            <a:r>
              <a:rPr kumimoji="1" lang="zh-CN" altLang="en-US" sz="1400">
                <a:solidFill>
                  <a:srgbClr val="E8C480"/>
                </a:solidFill>
                <a:latin typeface="+mn-ea"/>
              </a:rPr>
              <a:t>吕氏春秋</a:t>
            </a:r>
            <a:r>
              <a:rPr kumimoji="1" lang="en-US" altLang="zh-CN" sz="1400">
                <a:solidFill>
                  <a:srgbClr val="E8C480"/>
                </a:solidFill>
                <a:latin typeface="+mn-ea"/>
              </a:rPr>
              <a:t>·</a:t>
            </a:r>
            <a:r>
              <a:rPr kumimoji="1" lang="zh-CN" altLang="en-US" sz="1400">
                <a:solidFill>
                  <a:srgbClr val="E8C480"/>
                </a:solidFill>
                <a:latin typeface="+mn-ea"/>
              </a:rPr>
              <a:t>季秋纪</a:t>
            </a:r>
            <a:r>
              <a:rPr kumimoji="1" lang="en-US" altLang="zh-CN" sz="1400">
                <a:solidFill>
                  <a:srgbClr val="E8C480"/>
                </a:solidFill>
                <a:latin typeface="+mn-ea"/>
              </a:rPr>
              <a:t>》</a:t>
            </a:r>
            <a:r>
              <a:rPr kumimoji="1" lang="zh-CN" altLang="en-US" sz="1400">
                <a:solidFill>
                  <a:srgbClr val="E8C480"/>
                </a:solidFill>
                <a:latin typeface="+mn-ea"/>
              </a:rPr>
              <a:t>有载，古人在九月农作物丰收之时祭天帝、祭祖，以谢天帝、祖先恩德的活动。这是重阳节作为秋季丰收祭祀活动而存在的原始形式。重阳节起始于上古，成型于春秋战国，普及于西汉，鼎盛于唐代以后。</a:t>
            </a:r>
          </a:p>
        </p:txBody>
      </p:sp>
      <p:pic>
        <p:nvPicPr>
          <p:cNvPr id="6" name="图片 5">
            <a:extLst>
              <a:ext uri="{FF2B5EF4-FFF2-40B4-BE49-F238E27FC236}">
                <a16:creationId xmlns:a16="http://schemas.microsoft.com/office/drawing/2014/main" id="{C43869C4-31C9-1F48-B638-B5D4881494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13124" y="3835401"/>
            <a:ext cx="4760310" cy="3022599"/>
          </a:xfrm>
          <a:prstGeom prst="rect">
            <a:avLst/>
          </a:prstGeom>
        </p:spPr>
      </p:pic>
      <p:pic>
        <p:nvPicPr>
          <p:cNvPr id="8" name="图片 7">
            <a:extLst>
              <a:ext uri="{FF2B5EF4-FFF2-40B4-BE49-F238E27FC236}">
                <a16:creationId xmlns:a16="http://schemas.microsoft.com/office/drawing/2014/main" id="{C25CE405-4708-6745-BD4B-FE6EC6D519B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695573" y="477943"/>
            <a:ext cx="3939400" cy="3939400"/>
          </a:xfrm>
          <a:prstGeom prst="rect">
            <a:avLst/>
          </a:prstGeom>
        </p:spPr>
      </p:pic>
    </p:spTree>
    <p:extLst>
      <p:ext uri="{BB962C8B-B14F-4D97-AF65-F5344CB8AC3E}">
        <p14:creationId xmlns:p14="http://schemas.microsoft.com/office/powerpoint/2010/main" val="4118740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节日起源</a:t>
            </a:r>
            <a:endParaRPr kumimoji="1" lang="en-US" altLang="zh-CN"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endParaRPr>
          </a:p>
        </p:txBody>
      </p:sp>
      <p:sp>
        <p:nvSpPr>
          <p:cNvPr id="3" name="文本框 2">
            <a:extLst>
              <a:ext uri="{FF2B5EF4-FFF2-40B4-BE49-F238E27FC236}">
                <a16:creationId xmlns:a16="http://schemas.microsoft.com/office/drawing/2014/main" id="{B632566E-E4D0-1047-95C5-F6C117A96138}"/>
              </a:ext>
            </a:extLst>
          </p:cNvPr>
          <p:cNvSpPr txBox="1"/>
          <p:nvPr/>
        </p:nvSpPr>
        <p:spPr>
          <a:xfrm>
            <a:off x="749301" y="3403600"/>
            <a:ext cx="5829300" cy="1653209"/>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“重阳”之名称由来，得名于古籍</a:t>
            </a:r>
            <a:r>
              <a:rPr kumimoji="1" lang="en-US" altLang="zh-CN" sz="1400">
                <a:solidFill>
                  <a:srgbClr val="E8C480"/>
                </a:solidFill>
                <a:latin typeface="+mn-ea"/>
              </a:rPr>
              <a:t>《</a:t>
            </a:r>
            <a:r>
              <a:rPr kumimoji="1" lang="zh-CN" altLang="en-US" sz="1400">
                <a:solidFill>
                  <a:srgbClr val="E8C480"/>
                </a:solidFill>
                <a:latin typeface="+mn-ea"/>
              </a:rPr>
              <a:t>易经</a:t>
            </a:r>
            <a:r>
              <a:rPr kumimoji="1" lang="en-US" altLang="zh-CN" sz="1400">
                <a:solidFill>
                  <a:srgbClr val="E8C480"/>
                </a:solidFill>
                <a:latin typeface="+mn-ea"/>
              </a:rPr>
              <a:t>》</a:t>
            </a:r>
            <a:r>
              <a:rPr kumimoji="1" lang="zh-CN" altLang="en-US" sz="1400">
                <a:solidFill>
                  <a:srgbClr val="E8C480"/>
                </a:solidFill>
                <a:latin typeface="+mn-ea"/>
              </a:rPr>
              <a:t>中的‘阳爻为九’。在</a:t>
            </a:r>
            <a:r>
              <a:rPr kumimoji="1" lang="en-US" altLang="zh-CN" sz="1400">
                <a:solidFill>
                  <a:srgbClr val="E8C480"/>
                </a:solidFill>
                <a:latin typeface="+mn-ea"/>
              </a:rPr>
              <a:t>《</a:t>
            </a:r>
            <a:r>
              <a:rPr kumimoji="1" lang="zh-CN" altLang="en-US" sz="1400">
                <a:solidFill>
                  <a:srgbClr val="E8C480"/>
                </a:solidFill>
                <a:latin typeface="+mn-ea"/>
              </a:rPr>
              <a:t>易经</a:t>
            </a:r>
            <a:r>
              <a:rPr kumimoji="1" lang="en-US" altLang="zh-CN" sz="1400">
                <a:solidFill>
                  <a:srgbClr val="E8C480"/>
                </a:solidFill>
                <a:latin typeface="+mn-ea"/>
              </a:rPr>
              <a:t>》</a:t>
            </a:r>
            <a:r>
              <a:rPr kumimoji="1" lang="zh-CN" altLang="en-US" sz="1400">
                <a:solidFill>
                  <a:srgbClr val="E8C480"/>
                </a:solidFill>
                <a:latin typeface="+mn-ea"/>
              </a:rPr>
              <a:t>中，把“六”定为阴数，把“九”定为阳数，又为“极数”，指天之高为“九重”。九月初九，日与月皆逢九，是谓“两九相重”，故曰“重九”，同时又是两个阳数合在一起，故谓之“重阳”。明代张岱著</a:t>
            </a:r>
            <a:r>
              <a:rPr kumimoji="1" lang="en-US" altLang="zh-CN" sz="1400">
                <a:solidFill>
                  <a:srgbClr val="E8C480"/>
                </a:solidFill>
                <a:latin typeface="+mn-ea"/>
              </a:rPr>
              <a:t>《</a:t>
            </a:r>
            <a:r>
              <a:rPr kumimoji="1" lang="zh-CN" altLang="en-US" sz="1400">
                <a:solidFill>
                  <a:srgbClr val="E8C480"/>
                </a:solidFill>
                <a:latin typeface="+mn-ea"/>
              </a:rPr>
              <a:t>夜航船</a:t>
            </a:r>
            <a:r>
              <a:rPr kumimoji="1" lang="en-US" altLang="zh-CN" sz="1400">
                <a:solidFill>
                  <a:srgbClr val="E8C480"/>
                </a:solidFill>
                <a:latin typeface="+mn-ea"/>
              </a:rPr>
              <a:t>》</a:t>
            </a:r>
            <a:r>
              <a:rPr kumimoji="1" lang="zh-CN" altLang="en-US" sz="1400">
                <a:solidFill>
                  <a:srgbClr val="E8C480"/>
                </a:solidFill>
                <a:latin typeface="+mn-ea"/>
              </a:rPr>
              <a:t>云：“九为阳数，其日与月并应，故曰“重阳”。</a:t>
            </a:r>
          </a:p>
        </p:txBody>
      </p:sp>
      <p:sp>
        <p:nvSpPr>
          <p:cNvPr id="4" name="文本框 3">
            <a:extLst>
              <a:ext uri="{FF2B5EF4-FFF2-40B4-BE49-F238E27FC236}">
                <a16:creationId xmlns:a16="http://schemas.microsoft.com/office/drawing/2014/main" id="{2418AD41-720E-1847-BC31-2EED00D06A42}"/>
              </a:ext>
            </a:extLst>
          </p:cNvPr>
          <p:cNvSpPr txBox="1"/>
          <p:nvPr/>
        </p:nvSpPr>
        <p:spPr>
          <a:xfrm>
            <a:off x="596900" y="2578100"/>
            <a:ext cx="3877985" cy="584775"/>
          </a:xfrm>
          <a:prstGeom prst="rect">
            <a:avLst/>
          </a:prstGeom>
          <a:noFill/>
        </p:spPr>
        <p:txBody>
          <a:bodyPr wrap="none" rtlCol="0">
            <a:spAutoFit/>
          </a:bodyPr>
          <a:lstStyle/>
          <a:p>
            <a:r>
              <a:rPr kumimoji="1" lang="en-US" altLang="zh-CN" sz="3200">
                <a:solidFill>
                  <a:srgbClr val="E8C480"/>
                </a:solidFill>
                <a:latin typeface="+mj-ea"/>
                <a:ea typeface="+mj-ea"/>
              </a:rPr>
              <a:t>《</a:t>
            </a:r>
            <a:r>
              <a:rPr kumimoji="1" lang="zh-CN" altLang="en-US" sz="3200">
                <a:solidFill>
                  <a:srgbClr val="E8C480"/>
                </a:solidFill>
                <a:latin typeface="+mj-ea"/>
                <a:ea typeface="+mj-ea"/>
              </a:rPr>
              <a:t>易经</a:t>
            </a:r>
            <a:r>
              <a:rPr kumimoji="1" lang="en-US" altLang="zh-CN" sz="3200">
                <a:solidFill>
                  <a:srgbClr val="E8C480"/>
                </a:solidFill>
                <a:latin typeface="+mj-ea"/>
                <a:ea typeface="+mj-ea"/>
              </a:rPr>
              <a:t>》</a:t>
            </a:r>
            <a:r>
              <a:rPr kumimoji="1" lang="zh-CN" altLang="en-US" sz="3200">
                <a:solidFill>
                  <a:srgbClr val="E8C480"/>
                </a:solidFill>
                <a:latin typeface="+mj-ea"/>
                <a:ea typeface="+mj-ea"/>
              </a:rPr>
              <a:t>中重九阳数</a:t>
            </a:r>
          </a:p>
        </p:txBody>
      </p:sp>
      <p:pic>
        <p:nvPicPr>
          <p:cNvPr id="6" name="图片 5">
            <a:extLst>
              <a:ext uri="{FF2B5EF4-FFF2-40B4-BE49-F238E27FC236}">
                <a16:creationId xmlns:a16="http://schemas.microsoft.com/office/drawing/2014/main" id="{DBEE7789-C6D5-FB4C-B2D9-BE01CABD4B0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451600" y="973554"/>
            <a:ext cx="5219700" cy="5219700"/>
          </a:xfrm>
          <a:prstGeom prst="rect">
            <a:avLst/>
          </a:prstGeom>
        </p:spPr>
      </p:pic>
    </p:spTree>
    <p:extLst>
      <p:ext uri="{BB962C8B-B14F-4D97-AF65-F5344CB8AC3E}">
        <p14:creationId xmlns:p14="http://schemas.microsoft.com/office/powerpoint/2010/main" val="2360024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B62292F-2A6F-6E4D-A0CC-D44BF967D85A}"/>
              </a:ext>
            </a:extLst>
          </p:cNvPr>
          <p:cNvSpPr txBox="1"/>
          <p:nvPr/>
        </p:nvSpPr>
        <p:spPr>
          <a:xfrm>
            <a:off x="5168346" y="2279374"/>
            <a:ext cx="4028661" cy="1107996"/>
          </a:xfrm>
          <a:prstGeom prst="rect">
            <a:avLst/>
          </a:prstGeom>
          <a:noFill/>
        </p:spPr>
        <p:txBody>
          <a:bodyPr wrap="square" rtlCol="0">
            <a:spAutoFit/>
          </a:bodyPr>
          <a:lstStyle/>
          <a:p>
            <a:pPr algn="dist"/>
            <a:r>
              <a:rPr kumimoji="1" lang="zh-CN" altLang="en-US" sz="66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历史演变</a:t>
            </a:r>
          </a:p>
        </p:txBody>
      </p:sp>
      <p:sp>
        <p:nvSpPr>
          <p:cNvPr id="3" name="文本框 2">
            <a:extLst>
              <a:ext uri="{FF2B5EF4-FFF2-40B4-BE49-F238E27FC236}">
                <a16:creationId xmlns:a16="http://schemas.microsoft.com/office/drawing/2014/main" id="{DA803915-F68E-DD4A-A42C-0C88BE3A6C76}"/>
              </a:ext>
            </a:extLst>
          </p:cNvPr>
          <p:cNvSpPr txBox="1"/>
          <p:nvPr/>
        </p:nvSpPr>
        <p:spPr>
          <a:xfrm>
            <a:off x="2902228" y="2539230"/>
            <a:ext cx="1415772" cy="584775"/>
          </a:xfrm>
          <a:prstGeom prst="rect">
            <a:avLst/>
          </a:prstGeom>
          <a:noFill/>
        </p:spPr>
        <p:txBody>
          <a:bodyPr wrap="none" rtlCol="0">
            <a:spAutoFit/>
          </a:bodyPr>
          <a:lstStyle/>
          <a:p>
            <a:r>
              <a:rPr kumimoji="1" lang="zh-CN" altLang="en-US" sz="3200">
                <a:gradFill>
                  <a:gsLst>
                    <a:gs pos="100000">
                      <a:srgbClr val="A36A2D"/>
                    </a:gs>
                    <a:gs pos="0">
                      <a:srgbClr val="E8C480"/>
                    </a:gs>
                  </a:gsLst>
                  <a:lin ang="2700000" scaled="1"/>
                </a:gradFill>
              </a:rPr>
              <a:t>第二章</a:t>
            </a:r>
          </a:p>
        </p:txBody>
      </p:sp>
      <p:sp>
        <p:nvSpPr>
          <p:cNvPr id="4" name="文本框 3">
            <a:extLst>
              <a:ext uri="{FF2B5EF4-FFF2-40B4-BE49-F238E27FC236}">
                <a16:creationId xmlns:a16="http://schemas.microsoft.com/office/drawing/2014/main" id="{5432B70E-54D8-1348-96F3-931BB6A9CE17}"/>
              </a:ext>
            </a:extLst>
          </p:cNvPr>
          <p:cNvSpPr txBox="1"/>
          <p:nvPr/>
        </p:nvSpPr>
        <p:spPr>
          <a:xfrm>
            <a:off x="2902228" y="3069317"/>
            <a:ext cx="1415772" cy="318053"/>
          </a:xfrm>
          <a:prstGeom prst="rect">
            <a:avLst/>
          </a:prstGeom>
          <a:noFill/>
        </p:spPr>
        <p:txBody>
          <a:bodyPr wrap="square" rtlCol="0">
            <a:spAutoFit/>
          </a:bodyPr>
          <a:lstStyle/>
          <a:p>
            <a:pPr algn="dist"/>
            <a:r>
              <a:rPr kumimoji="1" lang="en-US" altLang="zh-CN" sz="1400">
                <a:gradFill>
                  <a:gsLst>
                    <a:gs pos="100000">
                      <a:srgbClr val="A36A2D"/>
                    </a:gs>
                    <a:gs pos="0">
                      <a:srgbClr val="E8C480"/>
                    </a:gs>
                  </a:gsLst>
                  <a:lin ang="2700000" scaled="1"/>
                </a:gradFill>
                <a:latin typeface="+mj-lt"/>
              </a:rPr>
              <a:t>PART</a:t>
            </a:r>
            <a:r>
              <a:rPr kumimoji="1" lang="zh-CN" altLang="en-US" sz="1400">
                <a:gradFill>
                  <a:gsLst>
                    <a:gs pos="100000">
                      <a:srgbClr val="A36A2D"/>
                    </a:gs>
                    <a:gs pos="0">
                      <a:srgbClr val="E8C480"/>
                    </a:gs>
                  </a:gsLst>
                  <a:lin ang="2700000" scaled="1"/>
                </a:gradFill>
                <a:latin typeface="+mj-lt"/>
              </a:rPr>
              <a:t> </a:t>
            </a:r>
            <a:r>
              <a:rPr kumimoji="1" lang="en-US" altLang="zh-CN" sz="1400">
                <a:gradFill>
                  <a:gsLst>
                    <a:gs pos="100000">
                      <a:srgbClr val="A36A2D"/>
                    </a:gs>
                    <a:gs pos="0">
                      <a:srgbClr val="E8C480"/>
                    </a:gs>
                  </a:gsLst>
                  <a:lin ang="2700000" scaled="1"/>
                </a:gradFill>
                <a:latin typeface="+mj-lt"/>
              </a:rPr>
              <a:t>02</a:t>
            </a:r>
            <a:endParaRPr kumimoji="1" lang="zh-CN" altLang="en-US" sz="1400">
              <a:gradFill>
                <a:gsLst>
                  <a:gs pos="100000">
                    <a:srgbClr val="A36A2D"/>
                  </a:gs>
                  <a:gs pos="0">
                    <a:srgbClr val="E8C480"/>
                  </a:gs>
                </a:gsLst>
                <a:lin ang="2700000" scaled="1"/>
              </a:gradFill>
              <a:latin typeface="+mj-lt"/>
            </a:endParaRPr>
          </a:p>
        </p:txBody>
      </p:sp>
      <p:pic>
        <p:nvPicPr>
          <p:cNvPr id="5" name="图片 4">
            <a:extLst>
              <a:ext uri="{FF2B5EF4-FFF2-40B4-BE49-F238E27FC236}">
                <a16:creationId xmlns:a16="http://schemas.microsoft.com/office/drawing/2014/main" id="{AA4567D0-40BD-2E44-A47D-B9A1AF31D1A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276522" y="2605314"/>
            <a:ext cx="516283" cy="723861"/>
          </a:xfrm>
          <a:prstGeom prst="rect">
            <a:avLst/>
          </a:prstGeom>
        </p:spPr>
      </p:pic>
      <p:sp>
        <p:nvSpPr>
          <p:cNvPr id="6" name="文本框 5">
            <a:extLst>
              <a:ext uri="{FF2B5EF4-FFF2-40B4-BE49-F238E27FC236}">
                <a16:creationId xmlns:a16="http://schemas.microsoft.com/office/drawing/2014/main" id="{F5ACB1A4-8DC7-F24F-9FB8-ABCDDBB28D72}"/>
              </a:ext>
            </a:extLst>
          </p:cNvPr>
          <p:cNvSpPr txBox="1"/>
          <p:nvPr/>
        </p:nvSpPr>
        <p:spPr>
          <a:xfrm>
            <a:off x="9316278" y="2662444"/>
            <a:ext cx="400110" cy="503531"/>
          </a:xfrm>
          <a:prstGeom prst="rect">
            <a:avLst/>
          </a:prstGeom>
          <a:noFill/>
        </p:spPr>
        <p:txBody>
          <a:bodyPr vert="eaVert" wrap="square" rtlCol="0">
            <a:spAutoFit/>
          </a:bodyPr>
          <a:lstStyle/>
          <a:p>
            <a:pPr algn="dist"/>
            <a:r>
              <a:rPr kumimoji="1" lang="zh-CN" altLang="en-US" sz="1400">
                <a:solidFill>
                  <a:schemeClr val="bg1"/>
                </a:solidFill>
              </a:rPr>
              <a:t>重阳</a:t>
            </a:r>
          </a:p>
        </p:txBody>
      </p:sp>
    </p:spTree>
    <p:extLst>
      <p:ext uri="{BB962C8B-B14F-4D97-AF65-F5344CB8AC3E}">
        <p14:creationId xmlns:p14="http://schemas.microsoft.com/office/powerpoint/2010/main" val="2589183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par>
                                <p:cTn id="14" presetID="9"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EA9BD7-53B6-2C4D-9C3B-657695AD493C}"/>
              </a:ext>
            </a:extLst>
          </p:cNvPr>
          <p:cNvSpPr/>
          <p:nvPr/>
        </p:nvSpPr>
        <p:spPr>
          <a:xfrm>
            <a:off x="1272322" y="450334"/>
            <a:ext cx="1620957" cy="523220"/>
          </a:xfrm>
          <a:prstGeom prst="rect">
            <a:avLst/>
          </a:prstGeom>
        </p:spPr>
        <p:txBody>
          <a:bodyPr wrap="none">
            <a:spAutoFit/>
          </a:bodyPr>
          <a:lstStyle/>
          <a:p>
            <a:pPr algn="dist"/>
            <a:r>
              <a:rPr kumimoji="1" lang="zh-CN" altLang="en-US" sz="2800" b="1">
                <a:gradFill>
                  <a:gsLst>
                    <a:gs pos="100000">
                      <a:srgbClr val="A36A2D"/>
                    </a:gs>
                    <a:gs pos="0">
                      <a:srgbClr val="E8C480"/>
                    </a:gs>
                  </a:gsLst>
                  <a:lin ang="2700000" scaled="1"/>
                </a:gradFill>
                <a:latin typeface="Source Han Sans CN" panose="020B0500000000000000" pitchFamily="34" charset="-128"/>
                <a:ea typeface="Source Han Sans CN" panose="020B0500000000000000" pitchFamily="34" charset="-128"/>
              </a:rPr>
              <a:t>历史演变</a:t>
            </a:r>
          </a:p>
        </p:txBody>
      </p:sp>
      <p:sp>
        <p:nvSpPr>
          <p:cNvPr id="3" name="文本框 2">
            <a:extLst>
              <a:ext uri="{FF2B5EF4-FFF2-40B4-BE49-F238E27FC236}">
                <a16:creationId xmlns:a16="http://schemas.microsoft.com/office/drawing/2014/main" id="{EC97EB74-6E1C-1449-9695-78DBEC77DCF6}"/>
              </a:ext>
            </a:extLst>
          </p:cNvPr>
          <p:cNvSpPr txBox="1"/>
          <p:nvPr/>
        </p:nvSpPr>
        <p:spPr>
          <a:xfrm>
            <a:off x="5854701" y="2971800"/>
            <a:ext cx="5829300" cy="1330044"/>
          </a:xfrm>
          <a:prstGeom prst="rect">
            <a:avLst/>
          </a:prstGeom>
          <a:noFill/>
        </p:spPr>
        <p:txBody>
          <a:bodyPr wrap="square" rtlCol="0">
            <a:spAutoFit/>
          </a:bodyPr>
          <a:lstStyle/>
          <a:p>
            <a:pPr>
              <a:lnSpc>
                <a:spcPct val="150000"/>
              </a:lnSpc>
            </a:pPr>
            <a:r>
              <a:rPr kumimoji="1" lang="zh-CN" altLang="en-US" sz="1400">
                <a:solidFill>
                  <a:srgbClr val="E8C480"/>
                </a:solidFill>
                <a:latin typeface="+mn-ea"/>
              </a:rPr>
              <a:t>“九”为老阳，是阳极数，两个阳极数重在一起，九九归一，一元肇始，万象更新。因此古人认为重阳是一个值得庆贺的吉祥日子。在古代有饮宴祈寿之俗。在民俗观念中，又因“九”在数字中是最大数，且“九九”与“久久”同音，所以赋予有天长地久、生命长久、健康长寿的寓意。</a:t>
            </a:r>
          </a:p>
        </p:txBody>
      </p:sp>
      <p:pic>
        <p:nvPicPr>
          <p:cNvPr id="5" name="图片 4">
            <a:extLst>
              <a:ext uri="{FF2B5EF4-FFF2-40B4-BE49-F238E27FC236}">
                <a16:creationId xmlns:a16="http://schemas.microsoft.com/office/drawing/2014/main" id="{EF2FE326-EBCF-3047-BDAA-B6A0CF4A1B4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1160472"/>
            <a:ext cx="5228371" cy="5228371"/>
          </a:xfrm>
          <a:prstGeom prst="rect">
            <a:avLst/>
          </a:prstGeom>
        </p:spPr>
      </p:pic>
    </p:spTree>
    <p:extLst>
      <p:ext uri="{BB962C8B-B14F-4D97-AF65-F5344CB8AC3E}">
        <p14:creationId xmlns:p14="http://schemas.microsoft.com/office/powerpoint/2010/main" val="3894702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588ku">
      <a:majorFont>
        <a:latin typeface="Arial Black"/>
        <a:ea typeface="思源黑体 CN Bold"/>
        <a:cs typeface=""/>
      </a:majorFont>
      <a:minorFont>
        <a:latin typeface="Arial"/>
        <a:ea typeface="思源黑体 CN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4419</TotalTime>
  <Words>3235</Words>
  <Application>Microsoft Office PowerPoint</Application>
  <PresentationFormat>Widescreen</PresentationFormat>
  <Paragraphs>92</Paragraphs>
  <Slides>21</Slides>
  <Notes>21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DengXian</vt:lpstr>
      <vt:lpstr>微软雅黑</vt:lpstr>
      <vt:lpstr>Source Han Sans CN</vt:lpstr>
      <vt:lpstr>字魂36号-正文宋楷</vt:lpstr>
      <vt:lpstr>思源黑体 CN Bold</vt:lpstr>
      <vt:lpstr>思源黑体 CN Regular</vt:lpstr>
      <vt:lpstr>Arial</vt:lpstr>
      <vt:lpstr>Arial Black</vt:lpstr>
      <vt:lpstr>Wingdings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Vu Thanh Trung</cp:lastModifiedBy>
  <cp:revision>642</cp:revision>
  <dcterms:created xsi:type="dcterms:W3CDTF">2018-06-17T04:53:58Z</dcterms:created>
  <dcterms:modified xsi:type="dcterms:W3CDTF">2021-08-23T03:25:42Z</dcterms:modified>
</cp:coreProperties>
</file>

<file path=docProps/thumbnail.jpeg>
</file>